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326" r:id="rId2"/>
    <p:sldId id="261" r:id="rId3"/>
    <p:sldId id="274" r:id="rId4"/>
    <p:sldId id="306" r:id="rId5"/>
    <p:sldId id="305" r:id="rId6"/>
    <p:sldId id="348" r:id="rId7"/>
    <p:sldId id="307" r:id="rId8"/>
    <p:sldId id="347" r:id="rId9"/>
    <p:sldId id="320" r:id="rId10"/>
    <p:sldId id="329" r:id="rId11"/>
    <p:sldId id="330" r:id="rId12"/>
    <p:sldId id="331" r:id="rId13"/>
    <p:sldId id="332" r:id="rId14"/>
    <p:sldId id="333" r:id="rId15"/>
    <p:sldId id="334" r:id="rId16"/>
    <p:sldId id="328" r:id="rId17"/>
    <p:sldId id="335" r:id="rId18"/>
    <p:sldId id="336" r:id="rId19"/>
    <p:sldId id="337" r:id="rId20"/>
    <p:sldId id="338" r:id="rId21"/>
    <p:sldId id="340" r:id="rId22"/>
    <p:sldId id="341" r:id="rId23"/>
    <p:sldId id="342" r:id="rId24"/>
    <p:sldId id="343" r:id="rId25"/>
    <p:sldId id="344" r:id="rId26"/>
    <p:sldId id="345" r:id="rId27"/>
    <p:sldId id="346" r:id="rId28"/>
    <p:sldId id="349" r:id="rId29"/>
    <p:sldId id="289" r:id="rId30"/>
    <p:sldId id="324" r:id="rId31"/>
    <p:sldId id="302" r:id="rId32"/>
    <p:sldId id="31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84FF"/>
    <a:srgbClr val="969FA7"/>
    <a:srgbClr val="4490B8"/>
    <a:srgbClr val="1A3160"/>
    <a:srgbClr val="5DA8CA"/>
    <a:srgbClr val="C97D75"/>
    <a:srgbClr val="6F3913"/>
    <a:srgbClr val="F2DDC3"/>
    <a:srgbClr val="58C1E5"/>
    <a:srgbClr val="004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0770"/>
  </p:normalViewPr>
  <p:slideViewPr>
    <p:cSldViewPr snapToGrid="0">
      <p:cViewPr varScale="1">
        <p:scale>
          <a:sx n="59" d="100"/>
          <a:sy n="59" d="100"/>
        </p:scale>
        <p:origin x="25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38C92B-2075-4F48-AE64-92014E9377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6180991-09FF-4542-B091-C2461FEB3908}">
      <dgm:prSet/>
      <dgm:spPr/>
      <dgm:t>
        <a:bodyPr/>
        <a:lstStyle/>
        <a:p>
          <a:pPr>
            <a:lnSpc>
              <a:spcPct val="100000"/>
            </a:lnSpc>
          </a:pPr>
          <a:r>
            <a:rPr lang="en-GB" b="1" i="1" dirty="0"/>
            <a:t>Automate Visual Tasks: </a:t>
          </a:r>
          <a:r>
            <a:rPr lang="en-GB" i="1" dirty="0"/>
            <a:t>Reduce human effort in repetitive visual tasks. </a:t>
          </a:r>
          <a:endParaRPr lang="en-US" i="1" dirty="0"/>
        </a:p>
      </dgm:t>
    </dgm:pt>
    <dgm:pt modelId="{5158121D-0330-4ADD-9C7E-EA3AB3092BA2}" type="parTrans" cxnId="{DC9D278E-0D0A-4E71-ACC8-925014CA302F}">
      <dgm:prSet/>
      <dgm:spPr/>
      <dgm:t>
        <a:bodyPr/>
        <a:lstStyle/>
        <a:p>
          <a:endParaRPr lang="en-US"/>
        </a:p>
      </dgm:t>
    </dgm:pt>
    <dgm:pt modelId="{2F5CCB09-85B5-4671-9DB7-B6691E45CCE3}" type="sibTrans" cxnId="{DC9D278E-0D0A-4E71-ACC8-925014CA302F}">
      <dgm:prSet/>
      <dgm:spPr/>
      <dgm:t>
        <a:bodyPr/>
        <a:lstStyle/>
        <a:p>
          <a:endParaRPr lang="en-US"/>
        </a:p>
      </dgm:t>
    </dgm:pt>
    <dgm:pt modelId="{D8CF898C-88A8-4038-A7C1-CDE3AF0CF4A4}">
      <dgm:prSet/>
      <dgm:spPr/>
      <dgm:t>
        <a:bodyPr/>
        <a:lstStyle/>
        <a:p>
          <a:pPr>
            <a:lnSpc>
              <a:spcPct val="100000"/>
            </a:lnSpc>
          </a:pPr>
          <a:r>
            <a:rPr lang="en-GB" b="1" i="1" dirty="0"/>
            <a:t>Enhance Decision-Making:</a:t>
          </a:r>
          <a:r>
            <a:rPr lang="en-GB" i="1" dirty="0"/>
            <a:t> Provide accurate visual data for informed decisions. </a:t>
          </a:r>
          <a:endParaRPr lang="en-US" i="1" dirty="0"/>
        </a:p>
      </dgm:t>
    </dgm:pt>
    <dgm:pt modelId="{A56B3A25-1FC6-41B5-8438-CE60DB7C4DE2}" type="parTrans" cxnId="{B0A9CB19-6392-443E-B497-4D66E2100FC6}">
      <dgm:prSet/>
      <dgm:spPr/>
      <dgm:t>
        <a:bodyPr/>
        <a:lstStyle/>
        <a:p>
          <a:endParaRPr lang="en-US"/>
        </a:p>
      </dgm:t>
    </dgm:pt>
    <dgm:pt modelId="{7F12FA88-5148-485C-BCF5-330EC90F3955}" type="sibTrans" cxnId="{B0A9CB19-6392-443E-B497-4D66E2100FC6}">
      <dgm:prSet/>
      <dgm:spPr/>
      <dgm:t>
        <a:bodyPr/>
        <a:lstStyle/>
        <a:p>
          <a:endParaRPr lang="en-US"/>
        </a:p>
      </dgm:t>
    </dgm:pt>
    <dgm:pt modelId="{C2BF7764-CD65-475F-AE3C-02350E891896}">
      <dgm:prSet/>
      <dgm:spPr/>
      <dgm:t>
        <a:bodyPr/>
        <a:lstStyle/>
        <a:p>
          <a:pPr>
            <a:lnSpc>
              <a:spcPct val="100000"/>
            </a:lnSpc>
          </a:pPr>
          <a:r>
            <a:rPr lang="en-GB" b="1" i="1" dirty="0"/>
            <a:t>Improve Safety: </a:t>
          </a:r>
          <a:r>
            <a:rPr lang="en-GB" i="1" dirty="0"/>
            <a:t>Enable real-time monitoring and hazard detection. </a:t>
          </a:r>
        </a:p>
      </dgm:t>
    </dgm:pt>
    <dgm:pt modelId="{E898ED13-F105-439C-A800-4398C47D6D7D}" type="parTrans" cxnId="{17C5E498-D5F7-4954-9E6C-76C27B33E54B}">
      <dgm:prSet/>
      <dgm:spPr/>
      <dgm:t>
        <a:bodyPr/>
        <a:lstStyle/>
        <a:p>
          <a:endParaRPr lang="en-US"/>
        </a:p>
      </dgm:t>
    </dgm:pt>
    <dgm:pt modelId="{751D9F8F-70AC-480E-88F5-FBAFFAA9BA16}" type="sibTrans" cxnId="{17C5E498-D5F7-4954-9E6C-76C27B33E54B}">
      <dgm:prSet/>
      <dgm:spPr/>
      <dgm:t>
        <a:bodyPr/>
        <a:lstStyle/>
        <a:p>
          <a:endParaRPr lang="en-US"/>
        </a:p>
      </dgm:t>
    </dgm:pt>
    <dgm:pt modelId="{833E48F3-FCC0-4F8E-8F4F-6EF8A5296758}">
      <dgm:prSet/>
      <dgm:spPr/>
      <dgm:t>
        <a:bodyPr/>
        <a:lstStyle/>
        <a:p>
          <a:pPr>
            <a:lnSpc>
              <a:spcPct val="100000"/>
            </a:lnSpc>
          </a:pPr>
          <a:r>
            <a:rPr lang="en-GB" b="1" i="1" dirty="0"/>
            <a:t>Innovate Technology:</a:t>
          </a:r>
          <a:r>
            <a:rPr lang="en-GB" i="1" dirty="0"/>
            <a:t> Drive advancements in AI and machine learning.</a:t>
          </a:r>
          <a:endParaRPr lang="en-US" i="1" dirty="0"/>
        </a:p>
      </dgm:t>
    </dgm:pt>
    <dgm:pt modelId="{082CAD66-BF68-43E4-981A-6B196DD0E649}" type="parTrans" cxnId="{08D58C24-342E-4C77-A084-F3B06485A2C0}">
      <dgm:prSet/>
      <dgm:spPr/>
      <dgm:t>
        <a:bodyPr/>
        <a:lstStyle/>
        <a:p>
          <a:endParaRPr lang="en-US"/>
        </a:p>
      </dgm:t>
    </dgm:pt>
    <dgm:pt modelId="{C172938B-5CFC-41F1-831C-9B3F322DD2C1}" type="sibTrans" cxnId="{08D58C24-342E-4C77-A084-F3B06485A2C0}">
      <dgm:prSet/>
      <dgm:spPr/>
      <dgm:t>
        <a:bodyPr/>
        <a:lstStyle/>
        <a:p>
          <a:endParaRPr lang="en-US"/>
        </a:p>
      </dgm:t>
    </dgm:pt>
    <dgm:pt modelId="{9EB4E45C-04AD-4AB9-A0C5-2FBFD30D9BFF}" type="pres">
      <dgm:prSet presAssocID="{EF38C92B-2075-4F48-AE64-92014E937781}" presName="root" presStyleCnt="0">
        <dgm:presLayoutVars>
          <dgm:dir/>
          <dgm:resizeHandles val="exact"/>
        </dgm:presLayoutVars>
      </dgm:prSet>
      <dgm:spPr/>
    </dgm:pt>
    <dgm:pt modelId="{A9E76ADC-0F38-4F7D-BF66-239104CBA100}" type="pres">
      <dgm:prSet presAssocID="{76180991-09FF-4542-B091-C2461FEB3908}" presName="compNode" presStyleCnt="0"/>
      <dgm:spPr/>
    </dgm:pt>
    <dgm:pt modelId="{51B7B9E1-FFDD-4E13-B0F1-92E936CF0614}" type="pres">
      <dgm:prSet presAssocID="{76180991-09FF-4542-B091-C2461FEB3908}" presName="bgRect" presStyleLbl="bgShp" presStyleIdx="0" presStyleCnt="4"/>
      <dgm:spPr/>
    </dgm:pt>
    <dgm:pt modelId="{DA36DC1F-2463-4363-896C-9A2DAB3CB0E3}" type="pres">
      <dgm:prSet presAssocID="{76180991-09FF-4542-B091-C2461FEB39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62147D7-2782-4459-9930-BCC5D5562A4B}" type="pres">
      <dgm:prSet presAssocID="{76180991-09FF-4542-B091-C2461FEB3908}" presName="spaceRect" presStyleCnt="0"/>
      <dgm:spPr/>
    </dgm:pt>
    <dgm:pt modelId="{FCB532FB-CA8D-490E-98BE-5ECDF71355C6}" type="pres">
      <dgm:prSet presAssocID="{76180991-09FF-4542-B091-C2461FEB3908}" presName="parTx" presStyleLbl="revTx" presStyleIdx="0" presStyleCnt="4">
        <dgm:presLayoutVars>
          <dgm:chMax val="0"/>
          <dgm:chPref val="0"/>
        </dgm:presLayoutVars>
      </dgm:prSet>
      <dgm:spPr/>
    </dgm:pt>
    <dgm:pt modelId="{A2431542-E4BF-4FE1-BF21-4B59A2D8B297}" type="pres">
      <dgm:prSet presAssocID="{2F5CCB09-85B5-4671-9DB7-B6691E45CCE3}" presName="sibTrans" presStyleCnt="0"/>
      <dgm:spPr/>
    </dgm:pt>
    <dgm:pt modelId="{DE6117DB-CC67-471B-8BB4-5BB7E4CB465C}" type="pres">
      <dgm:prSet presAssocID="{D8CF898C-88A8-4038-A7C1-CDE3AF0CF4A4}" presName="compNode" presStyleCnt="0"/>
      <dgm:spPr/>
    </dgm:pt>
    <dgm:pt modelId="{55AB5459-9762-4D41-B5C6-AB471E799FB6}" type="pres">
      <dgm:prSet presAssocID="{D8CF898C-88A8-4038-A7C1-CDE3AF0CF4A4}" presName="bgRect" presStyleLbl="bgShp" presStyleIdx="1" presStyleCnt="4"/>
      <dgm:spPr/>
    </dgm:pt>
    <dgm:pt modelId="{D6F4BE39-0425-40CC-968D-5485061574A4}" type="pres">
      <dgm:prSet presAssocID="{D8CF898C-88A8-4038-A7C1-CDE3AF0CF4A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EA63E55B-F3EB-4073-A4DC-5622B6DDFBE7}" type="pres">
      <dgm:prSet presAssocID="{D8CF898C-88A8-4038-A7C1-CDE3AF0CF4A4}" presName="spaceRect" presStyleCnt="0"/>
      <dgm:spPr/>
    </dgm:pt>
    <dgm:pt modelId="{23FE7758-F9FF-4DCE-9B55-7F022C3F77A5}" type="pres">
      <dgm:prSet presAssocID="{D8CF898C-88A8-4038-A7C1-CDE3AF0CF4A4}" presName="parTx" presStyleLbl="revTx" presStyleIdx="1" presStyleCnt="4">
        <dgm:presLayoutVars>
          <dgm:chMax val="0"/>
          <dgm:chPref val="0"/>
        </dgm:presLayoutVars>
      </dgm:prSet>
      <dgm:spPr/>
    </dgm:pt>
    <dgm:pt modelId="{6F0680F6-F8E8-4FA9-A306-FA177E2ACC9B}" type="pres">
      <dgm:prSet presAssocID="{7F12FA88-5148-485C-BCF5-330EC90F3955}" presName="sibTrans" presStyleCnt="0"/>
      <dgm:spPr/>
    </dgm:pt>
    <dgm:pt modelId="{3093B384-F64B-4CDD-B990-396C2A6A29EC}" type="pres">
      <dgm:prSet presAssocID="{C2BF7764-CD65-475F-AE3C-02350E891896}" presName="compNode" presStyleCnt="0"/>
      <dgm:spPr/>
    </dgm:pt>
    <dgm:pt modelId="{292C46C6-D1C1-452A-B7FF-B3D353FC8179}" type="pres">
      <dgm:prSet presAssocID="{C2BF7764-CD65-475F-AE3C-02350E891896}" presName="bgRect" presStyleLbl="bgShp" presStyleIdx="2" presStyleCnt="4"/>
      <dgm:spPr/>
    </dgm:pt>
    <dgm:pt modelId="{EF89AC7B-8BEA-4BBF-B2DE-B58D6811F7B2}" type="pres">
      <dgm:prSet presAssocID="{C2BF7764-CD65-475F-AE3C-02350E8918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3E7FFCF-64B6-407C-B3EA-6DEEE4ED890E}" type="pres">
      <dgm:prSet presAssocID="{C2BF7764-CD65-475F-AE3C-02350E891896}" presName="spaceRect" presStyleCnt="0"/>
      <dgm:spPr/>
    </dgm:pt>
    <dgm:pt modelId="{BA0244C8-2A20-4438-81D7-666ABDE6C892}" type="pres">
      <dgm:prSet presAssocID="{C2BF7764-CD65-475F-AE3C-02350E891896}" presName="parTx" presStyleLbl="revTx" presStyleIdx="2" presStyleCnt="4" custScaleX="100018">
        <dgm:presLayoutVars>
          <dgm:chMax val="0"/>
          <dgm:chPref val="0"/>
        </dgm:presLayoutVars>
      </dgm:prSet>
      <dgm:spPr/>
    </dgm:pt>
    <dgm:pt modelId="{37CC491A-1563-48E4-A1A0-13C52E8DBC20}" type="pres">
      <dgm:prSet presAssocID="{751D9F8F-70AC-480E-88F5-FBAFFAA9BA16}" presName="sibTrans" presStyleCnt="0"/>
      <dgm:spPr/>
    </dgm:pt>
    <dgm:pt modelId="{638046CF-5E8F-41B4-BE6B-6EB6EE6542A3}" type="pres">
      <dgm:prSet presAssocID="{833E48F3-FCC0-4F8E-8F4F-6EF8A5296758}" presName="compNode" presStyleCnt="0"/>
      <dgm:spPr/>
    </dgm:pt>
    <dgm:pt modelId="{B7125E79-DE71-4A8A-9B53-B7896CCA7D74}" type="pres">
      <dgm:prSet presAssocID="{833E48F3-FCC0-4F8E-8F4F-6EF8A5296758}" presName="bgRect" presStyleLbl="bgShp" presStyleIdx="3" presStyleCnt="4"/>
      <dgm:spPr/>
    </dgm:pt>
    <dgm:pt modelId="{E7CBAB67-D5BB-4ECE-90AA-59B3DE4C3BDB}" type="pres">
      <dgm:prSet presAssocID="{833E48F3-FCC0-4F8E-8F4F-6EF8A52967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A4DB75DB-52B7-4CD3-BD11-42F29644863D}" type="pres">
      <dgm:prSet presAssocID="{833E48F3-FCC0-4F8E-8F4F-6EF8A5296758}" presName="spaceRect" presStyleCnt="0"/>
      <dgm:spPr/>
    </dgm:pt>
    <dgm:pt modelId="{91770F94-C9F5-46F9-90C6-E16A49535799}" type="pres">
      <dgm:prSet presAssocID="{833E48F3-FCC0-4F8E-8F4F-6EF8A5296758}" presName="parTx" presStyleLbl="revTx" presStyleIdx="3" presStyleCnt="4">
        <dgm:presLayoutVars>
          <dgm:chMax val="0"/>
          <dgm:chPref val="0"/>
        </dgm:presLayoutVars>
      </dgm:prSet>
      <dgm:spPr/>
    </dgm:pt>
  </dgm:ptLst>
  <dgm:cxnLst>
    <dgm:cxn modelId="{B0A9CB19-6392-443E-B497-4D66E2100FC6}" srcId="{EF38C92B-2075-4F48-AE64-92014E937781}" destId="{D8CF898C-88A8-4038-A7C1-CDE3AF0CF4A4}" srcOrd="1" destOrd="0" parTransId="{A56B3A25-1FC6-41B5-8438-CE60DB7C4DE2}" sibTransId="{7F12FA88-5148-485C-BCF5-330EC90F3955}"/>
    <dgm:cxn modelId="{08D58C24-342E-4C77-A084-F3B06485A2C0}" srcId="{EF38C92B-2075-4F48-AE64-92014E937781}" destId="{833E48F3-FCC0-4F8E-8F4F-6EF8A5296758}" srcOrd="3" destOrd="0" parTransId="{082CAD66-BF68-43E4-981A-6B196DD0E649}" sibTransId="{C172938B-5CFC-41F1-831C-9B3F322DD2C1}"/>
    <dgm:cxn modelId="{13F0A724-0652-400A-AEB4-F9A1D01827C5}" type="presOf" srcId="{D8CF898C-88A8-4038-A7C1-CDE3AF0CF4A4}" destId="{23FE7758-F9FF-4DCE-9B55-7F022C3F77A5}" srcOrd="0" destOrd="0" presId="urn:microsoft.com/office/officeart/2018/2/layout/IconVerticalSolidList"/>
    <dgm:cxn modelId="{8F832644-334F-4BBB-B4C9-E249FDD99E3E}" type="presOf" srcId="{C2BF7764-CD65-475F-AE3C-02350E891896}" destId="{BA0244C8-2A20-4438-81D7-666ABDE6C892}" srcOrd="0" destOrd="0" presId="urn:microsoft.com/office/officeart/2018/2/layout/IconVerticalSolidList"/>
    <dgm:cxn modelId="{5432857C-3BE9-4A01-829E-EDFCA9538FE8}" type="presOf" srcId="{76180991-09FF-4542-B091-C2461FEB3908}" destId="{FCB532FB-CA8D-490E-98BE-5ECDF71355C6}" srcOrd="0" destOrd="0" presId="urn:microsoft.com/office/officeart/2018/2/layout/IconVerticalSolidList"/>
    <dgm:cxn modelId="{42828F7E-2930-4D30-98C4-68905289B6B0}" type="presOf" srcId="{833E48F3-FCC0-4F8E-8F4F-6EF8A5296758}" destId="{91770F94-C9F5-46F9-90C6-E16A49535799}" srcOrd="0" destOrd="0" presId="urn:microsoft.com/office/officeart/2018/2/layout/IconVerticalSolidList"/>
    <dgm:cxn modelId="{DC9D278E-0D0A-4E71-ACC8-925014CA302F}" srcId="{EF38C92B-2075-4F48-AE64-92014E937781}" destId="{76180991-09FF-4542-B091-C2461FEB3908}" srcOrd="0" destOrd="0" parTransId="{5158121D-0330-4ADD-9C7E-EA3AB3092BA2}" sibTransId="{2F5CCB09-85B5-4671-9DB7-B6691E45CCE3}"/>
    <dgm:cxn modelId="{17C5E498-D5F7-4954-9E6C-76C27B33E54B}" srcId="{EF38C92B-2075-4F48-AE64-92014E937781}" destId="{C2BF7764-CD65-475F-AE3C-02350E891896}" srcOrd="2" destOrd="0" parTransId="{E898ED13-F105-439C-A800-4398C47D6D7D}" sibTransId="{751D9F8F-70AC-480E-88F5-FBAFFAA9BA16}"/>
    <dgm:cxn modelId="{473C62C8-39B9-445A-9D4A-5A7A4D0946A1}" type="presOf" srcId="{EF38C92B-2075-4F48-AE64-92014E937781}" destId="{9EB4E45C-04AD-4AB9-A0C5-2FBFD30D9BFF}" srcOrd="0" destOrd="0" presId="urn:microsoft.com/office/officeart/2018/2/layout/IconVerticalSolidList"/>
    <dgm:cxn modelId="{6F620D69-2E11-4A83-A8B3-EF6C1A21090E}" type="presParOf" srcId="{9EB4E45C-04AD-4AB9-A0C5-2FBFD30D9BFF}" destId="{A9E76ADC-0F38-4F7D-BF66-239104CBA100}" srcOrd="0" destOrd="0" presId="urn:microsoft.com/office/officeart/2018/2/layout/IconVerticalSolidList"/>
    <dgm:cxn modelId="{372030B9-50C9-4EBC-BF22-7F008771894B}" type="presParOf" srcId="{A9E76ADC-0F38-4F7D-BF66-239104CBA100}" destId="{51B7B9E1-FFDD-4E13-B0F1-92E936CF0614}" srcOrd="0" destOrd="0" presId="urn:microsoft.com/office/officeart/2018/2/layout/IconVerticalSolidList"/>
    <dgm:cxn modelId="{B8F1E4D9-A64C-45A9-A51C-7E0194D23E81}" type="presParOf" srcId="{A9E76ADC-0F38-4F7D-BF66-239104CBA100}" destId="{DA36DC1F-2463-4363-896C-9A2DAB3CB0E3}" srcOrd="1" destOrd="0" presId="urn:microsoft.com/office/officeart/2018/2/layout/IconVerticalSolidList"/>
    <dgm:cxn modelId="{BFD428E8-62E4-426B-94E2-FCA470AC7535}" type="presParOf" srcId="{A9E76ADC-0F38-4F7D-BF66-239104CBA100}" destId="{E62147D7-2782-4459-9930-BCC5D5562A4B}" srcOrd="2" destOrd="0" presId="urn:microsoft.com/office/officeart/2018/2/layout/IconVerticalSolidList"/>
    <dgm:cxn modelId="{DF21B1F2-59D6-42A3-801E-D69AEC324035}" type="presParOf" srcId="{A9E76ADC-0F38-4F7D-BF66-239104CBA100}" destId="{FCB532FB-CA8D-490E-98BE-5ECDF71355C6}" srcOrd="3" destOrd="0" presId="urn:microsoft.com/office/officeart/2018/2/layout/IconVerticalSolidList"/>
    <dgm:cxn modelId="{E0D64359-BD24-41B2-A33A-CA8C8375DAC5}" type="presParOf" srcId="{9EB4E45C-04AD-4AB9-A0C5-2FBFD30D9BFF}" destId="{A2431542-E4BF-4FE1-BF21-4B59A2D8B297}" srcOrd="1" destOrd="0" presId="urn:microsoft.com/office/officeart/2018/2/layout/IconVerticalSolidList"/>
    <dgm:cxn modelId="{9D2990AE-02C9-4C37-B034-3D0E44F5C58E}" type="presParOf" srcId="{9EB4E45C-04AD-4AB9-A0C5-2FBFD30D9BFF}" destId="{DE6117DB-CC67-471B-8BB4-5BB7E4CB465C}" srcOrd="2" destOrd="0" presId="urn:microsoft.com/office/officeart/2018/2/layout/IconVerticalSolidList"/>
    <dgm:cxn modelId="{BFDAD229-56B7-4668-B761-19A60830BEA7}" type="presParOf" srcId="{DE6117DB-CC67-471B-8BB4-5BB7E4CB465C}" destId="{55AB5459-9762-4D41-B5C6-AB471E799FB6}" srcOrd="0" destOrd="0" presId="urn:microsoft.com/office/officeart/2018/2/layout/IconVerticalSolidList"/>
    <dgm:cxn modelId="{BCB0BA4C-F727-4E59-9E85-48BDDCFE1B4F}" type="presParOf" srcId="{DE6117DB-CC67-471B-8BB4-5BB7E4CB465C}" destId="{D6F4BE39-0425-40CC-968D-5485061574A4}" srcOrd="1" destOrd="0" presId="urn:microsoft.com/office/officeart/2018/2/layout/IconVerticalSolidList"/>
    <dgm:cxn modelId="{0059CF8F-31D7-4BF4-8E34-9E678E34A9D9}" type="presParOf" srcId="{DE6117DB-CC67-471B-8BB4-5BB7E4CB465C}" destId="{EA63E55B-F3EB-4073-A4DC-5622B6DDFBE7}" srcOrd="2" destOrd="0" presId="urn:microsoft.com/office/officeart/2018/2/layout/IconVerticalSolidList"/>
    <dgm:cxn modelId="{F89CBCD1-C3C8-4E58-9E19-D06E7DD6D796}" type="presParOf" srcId="{DE6117DB-CC67-471B-8BB4-5BB7E4CB465C}" destId="{23FE7758-F9FF-4DCE-9B55-7F022C3F77A5}" srcOrd="3" destOrd="0" presId="urn:microsoft.com/office/officeart/2018/2/layout/IconVerticalSolidList"/>
    <dgm:cxn modelId="{DF202A04-8CF2-4736-BDD1-62FB792138A7}" type="presParOf" srcId="{9EB4E45C-04AD-4AB9-A0C5-2FBFD30D9BFF}" destId="{6F0680F6-F8E8-4FA9-A306-FA177E2ACC9B}" srcOrd="3" destOrd="0" presId="urn:microsoft.com/office/officeart/2018/2/layout/IconVerticalSolidList"/>
    <dgm:cxn modelId="{4DCC8C34-E2B5-438A-8CA6-0774BF272AD4}" type="presParOf" srcId="{9EB4E45C-04AD-4AB9-A0C5-2FBFD30D9BFF}" destId="{3093B384-F64B-4CDD-B990-396C2A6A29EC}" srcOrd="4" destOrd="0" presId="urn:microsoft.com/office/officeart/2018/2/layout/IconVerticalSolidList"/>
    <dgm:cxn modelId="{2AD95791-A7A8-46C0-B6DA-6168F5609002}" type="presParOf" srcId="{3093B384-F64B-4CDD-B990-396C2A6A29EC}" destId="{292C46C6-D1C1-452A-B7FF-B3D353FC8179}" srcOrd="0" destOrd="0" presId="urn:microsoft.com/office/officeart/2018/2/layout/IconVerticalSolidList"/>
    <dgm:cxn modelId="{E4860512-D9CB-4DEA-B496-B984D5EEC669}" type="presParOf" srcId="{3093B384-F64B-4CDD-B990-396C2A6A29EC}" destId="{EF89AC7B-8BEA-4BBF-B2DE-B58D6811F7B2}" srcOrd="1" destOrd="0" presId="urn:microsoft.com/office/officeart/2018/2/layout/IconVerticalSolidList"/>
    <dgm:cxn modelId="{E2EF1DD1-E9A4-4DBD-AE23-F7ED1F373B40}" type="presParOf" srcId="{3093B384-F64B-4CDD-B990-396C2A6A29EC}" destId="{83E7FFCF-64B6-407C-B3EA-6DEEE4ED890E}" srcOrd="2" destOrd="0" presId="urn:microsoft.com/office/officeart/2018/2/layout/IconVerticalSolidList"/>
    <dgm:cxn modelId="{E637783F-DD85-4A7A-B716-C802467C8861}" type="presParOf" srcId="{3093B384-F64B-4CDD-B990-396C2A6A29EC}" destId="{BA0244C8-2A20-4438-81D7-666ABDE6C892}" srcOrd="3" destOrd="0" presId="urn:microsoft.com/office/officeart/2018/2/layout/IconVerticalSolidList"/>
    <dgm:cxn modelId="{0D320685-5F6D-4D7C-8BF2-248580C749D3}" type="presParOf" srcId="{9EB4E45C-04AD-4AB9-A0C5-2FBFD30D9BFF}" destId="{37CC491A-1563-48E4-A1A0-13C52E8DBC20}" srcOrd="5" destOrd="0" presId="urn:microsoft.com/office/officeart/2018/2/layout/IconVerticalSolidList"/>
    <dgm:cxn modelId="{01B4E169-23E0-48EA-AAC9-6937C9664C6D}" type="presParOf" srcId="{9EB4E45C-04AD-4AB9-A0C5-2FBFD30D9BFF}" destId="{638046CF-5E8F-41B4-BE6B-6EB6EE6542A3}" srcOrd="6" destOrd="0" presId="urn:microsoft.com/office/officeart/2018/2/layout/IconVerticalSolidList"/>
    <dgm:cxn modelId="{70AE0B0A-1E79-4CF2-B76E-9B3F95B9CC28}" type="presParOf" srcId="{638046CF-5E8F-41B4-BE6B-6EB6EE6542A3}" destId="{B7125E79-DE71-4A8A-9B53-B7896CCA7D74}" srcOrd="0" destOrd="0" presId="urn:microsoft.com/office/officeart/2018/2/layout/IconVerticalSolidList"/>
    <dgm:cxn modelId="{6FE34DE3-5C49-456F-A508-47F4F6BF6C6C}" type="presParOf" srcId="{638046CF-5E8F-41B4-BE6B-6EB6EE6542A3}" destId="{E7CBAB67-D5BB-4ECE-90AA-59B3DE4C3BDB}" srcOrd="1" destOrd="0" presId="urn:microsoft.com/office/officeart/2018/2/layout/IconVerticalSolidList"/>
    <dgm:cxn modelId="{F6090630-0E8B-48FC-9CFA-43E0B1161338}" type="presParOf" srcId="{638046CF-5E8F-41B4-BE6B-6EB6EE6542A3}" destId="{A4DB75DB-52B7-4CD3-BD11-42F29644863D}" srcOrd="2" destOrd="0" presId="urn:microsoft.com/office/officeart/2018/2/layout/IconVerticalSolidList"/>
    <dgm:cxn modelId="{32E0E950-D56F-4066-8183-C976F2FFFA96}" type="presParOf" srcId="{638046CF-5E8F-41B4-BE6B-6EB6EE6542A3}" destId="{91770F94-C9F5-46F9-90C6-E16A495357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FF2AE-9325-4C62-8076-CE800DE46FB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365F84-970B-475C-9D9E-7DF146B90E3C}">
      <dgm:prSet/>
      <dgm:spPr/>
      <dgm:t>
        <a:bodyPr/>
        <a:lstStyle/>
        <a:p>
          <a:r>
            <a:rPr lang="en-GB" b="1" i="1" dirty="0"/>
            <a:t>Object Recognition: </a:t>
          </a:r>
          <a:r>
            <a:rPr lang="en-GB" i="1" dirty="0"/>
            <a:t>Identify and classify objects in images. </a:t>
          </a:r>
          <a:endParaRPr lang="en-US" i="1" dirty="0"/>
        </a:p>
      </dgm:t>
    </dgm:pt>
    <dgm:pt modelId="{5B302E14-DDE0-4856-905A-1B150C05C4C6}" type="parTrans" cxnId="{AC64D52F-4A60-408E-AB01-356709069249}">
      <dgm:prSet/>
      <dgm:spPr/>
      <dgm:t>
        <a:bodyPr/>
        <a:lstStyle/>
        <a:p>
          <a:endParaRPr lang="en-US"/>
        </a:p>
      </dgm:t>
    </dgm:pt>
    <dgm:pt modelId="{D5FBA744-C6FA-43E5-95D1-6EE08BFA0767}" type="sibTrans" cxnId="{AC64D52F-4A60-408E-AB01-356709069249}">
      <dgm:prSet/>
      <dgm:spPr/>
      <dgm:t>
        <a:bodyPr/>
        <a:lstStyle/>
        <a:p>
          <a:endParaRPr lang="en-US"/>
        </a:p>
      </dgm:t>
    </dgm:pt>
    <dgm:pt modelId="{55888794-9EA6-472D-B8CF-551CEDDBB7B3}">
      <dgm:prSet/>
      <dgm:spPr/>
      <dgm:t>
        <a:bodyPr/>
        <a:lstStyle/>
        <a:p>
          <a:r>
            <a:rPr lang="en-GB" b="1" i="1" dirty="0"/>
            <a:t>Image Segmentation: </a:t>
          </a:r>
          <a:r>
            <a:rPr lang="en-GB" i="1" dirty="0"/>
            <a:t>Divide images into meaningful parts. </a:t>
          </a:r>
          <a:endParaRPr lang="en-US" i="1" dirty="0"/>
        </a:p>
      </dgm:t>
    </dgm:pt>
    <dgm:pt modelId="{D1525A46-0401-414A-9780-57354C7059A4}" type="parTrans" cxnId="{B268CFBB-6609-4B94-B872-0B5BD2B06B0A}">
      <dgm:prSet/>
      <dgm:spPr/>
      <dgm:t>
        <a:bodyPr/>
        <a:lstStyle/>
        <a:p>
          <a:endParaRPr lang="en-US"/>
        </a:p>
      </dgm:t>
    </dgm:pt>
    <dgm:pt modelId="{DD6DC674-2698-470D-8F97-3FDA571501EE}" type="sibTrans" cxnId="{B268CFBB-6609-4B94-B872-0B5BD2B06B0A}">
      <dgm:prSet/>
      <dgm:spPr/>
      <dgm:t>
        <a:bodyPr/>
        <a:lstStyle/>
        <a:p>
          <a:endParaRPr lang="en-US"/>
        </a:p>
      </dgm:t>
    </dgm:pt>
    <dgm:pt modelId="{A5645C10-1292-4488-B219-4A76CB52B80F}">
      <dgm:prSet/>
      <dgm:spPr/>
      <dgm:t>
        <a:bodyPr/>
        <a:lstStyle/>
        <a:p>
          <a:r>
            <a:rPr lang="en-GB" b="1" i="1" dirty="0"/>
            <a:t>Scene Understanding:</a:t>
          </a:r>
          <a:r>
            <a:rPr lang="en-GB" i="1" dirty="0"/>
            <a:t> Interpret and </a:t>
          </a:r>
          <a:r>
            <a:rPr lang="en-GB" i="1" dirty="0" err="1"/>
            <a:t>analyze</a:t>
          </a:r>
          <a:r>
            <a:rPr lang="en-GB" i="1" dirty="0"/>
            <a:t> complex scenes. </a:t>
          </a:r>
          <a:endParaRPr lang="en-US" i="1" dirty="0"/>
        </a:p>
      </dgm:t>
    </dgm:pt>
    <dgm:pt modelId="{9B2EDCC0-9D25-4D6D-B798-3338A604CC91}" type="parTrans" cxnId="{D8874252-D688-4514-972D-348C5D92B289}">
      <dgm:prSet/>
      <dgm:spPr/>
      <dgm:t>
        <a:bodyPr/>
        <a:lstStyle/>
        <a:p>
          <a:endParaRPr lang="en-US"/>
        </a:p>
      </dgm:t>
    </dgm:pt>
    <dgm:pt modelId="{03FB8F75-71D5-4F9D-A266-9E72684D3D95}" type="sibTrans" cxnId="{D8874252-D688-4514-972D-348C5D92B289}">
      <dgm:prSet/>
      <dgm:spPr/>
      <dgm:t>
        <a:bodyPr/>
        <a:lstStyle/>
        <a:p>
          <a:endParaRPr lang="en-US"/>
        </a:p>
      </dgm:t>
    </dgm:pt>
    <dgm:pt modelId="{F73D49E6-26B1-473D-84BB-42670911133E}">
      <dgm:prSet/>
      <dgm:spPr/>
      <dgm:t>
        <a:bodyPr/>
        <a:lstStyle/>
        <a:p>
          <a:r>
            <a:rPr lang="en-GB" b="1" i="1" dirty="0"/>
            <a:t>Feature Extraction:</a:t>
          </a:r>
          <a:r>
            <a:rPr lang="en-GB" i="1" dirty="0"/>
            <a:t> Isolate essential characteristics from visual data.</a:t>
          </a:r>
          <a:endParaRPr lang="en-US" i="1" dirty="0"/>
        </a:p>
      </dgm:t>
    </dgm:pt>
    <dgm:pt modelId="{03DB44D6-7BEA-47A3-ABED-02EC86BADCAD}" type="parTrans" cxnId="{E1C8B2E5-D2AF-460C-BFA8-B7D65102B022}">
      <dgm:prSet/>
      <dgm:spPr/>
      <dgm:t>
        <a:bodyPr/>
        <a:lstStyle/>
        <a:p>
          <a:endParaRPr lang="en-US"/>
        </a:p>
      </dgm:t>
    </dgm:pt>
    <dgm:pt modelId="{B3DBD5BC-9C0D-435B-B924-8F6C8E9B1225}" type="sibTrans" cxnId="{E1C8B2E5-D2AF-460C-BFA8-B7D65102B022}">
      <dgm:prSet/>
      <dgm:spPr/>
      <dgm:t>
        <a:bodyPr/>
        <a:lstStyle/>
        <a:p>
          <a:endParaRPr lang="en-US"/>
        </a:p>
      </dgm:t>
    </dgm:pt>
    <dgm:pt modelId="{E9E1B493-B10E-8C4B-BFB1-B050034F2B1C}" type="pres">
      <dgm:prSet presAssocID="{8A3FF2AE-9325-4C62-8076-CE800DE46FB5}" presName="vert0" presStyleCnt="0">
        <dgm:presLayoutVars>
          <dgm:dir/>
          <dgm:animOne val="branch"/>
          <dgm:animLvl val="lvl"/>
        </dgm:presLayoutVars>
      </dgm:prSet>
      <dgm:spPr/>
    </dgm:pt>
    <dgm:pt modelId="{2079BDD0-7189-734B-86BB-C7FE30C9811C}" type="pres">
      <dgm:prSet presAssocID="{58365F84-970B-475C-9D9E-7DF146B90E3C}" presName="thickLine" presStyleLbl="alignNode1" presStyleIdx="0" presStyleCnt="4"/>
      <dgm:spPr/>
    </dgm:pt>
    <dgm:pt modelId="{346BC371-E915-CD44-AF9E-2D3EE4F038CF}" type="pres">
      <dgm:prSet presAssocID="{58365F84-970B-475C-9D9E-7DF146B90E3C}" presName="horz1" presStyleCnt="0"/>
      <dgm:spPr/>
    </dgm:pt>
    <dgm:pt modelId="{64C84D3F-5B06-0945-AACB-73C09EFBAA66}" type="pres">
      <dgm:prSet presAssocID="{58365F84-970B-475C-9D9E-7DF146B90E3C}" presName="tx1" presStyleLbl="revTx" presStyleIdx="0" presStyleCnt="4"/>
      <dgm:spPr/>
    </dgm:pt>
    <dgm:pt modelId="{EB16D821-1905-1641-AFD5-B35B8F5B6983}" type="pres">
      <dgm:prSet presAssocID="{58365F84-970B-475C-9D9E-7DF146B90E3C}" presName="vert1" presStyleCnt="0"/>
      <dgm:spPr/>
    </dgm:pt>
    <dgm:pt modelId="{B4D04E04-91E8-8347-869D-9896EB1478F6}" type="pres">
      <dgm:prSet presAssocID="{55888794-9EA6-472D-B8CF-551CEDDBB7B3}" presName="thickLine" presStyleLbl="alignNode1" presStyleIdx="1" presStyleCnt="4"/>
      <dgm:spPr/>
    </dgm:pt>
    <dgm:pt modelId="{EFA3D6A9-90A4-E644-AF9E-D3BC8EAEA308}" type="pres">
      <dgm:prSet presAssocID="{55888794-9EA6-472D-B8CF-551CEDDBB7B3}" presName="horz1" presStyleCnt="0"/>
      <dgm:spPr/>
    </dgm:pt>
    <dgm:pt modelId="{2BD38E21-41E9-8942-BD24-D7D086B83A33}" type="pres">
      <dgm:prSet presAssocID="{55888794-9EA6-472D-B8CF-551CEDDBB7B3}" presName="tx1" presStyleLbl="revTx" presStyleIdx="1" presStyleCnt="4"/>
      <dgm:spPr/>
    </dgm:pt>
    <dgm:pt modelId="{7AA6D228-33EC-054C-A52D-5B9F40E7B586}" type="pres">
      <dgm:prSet presAssocID="{55888794-9EA6-472D-B8CF-551CEDDBB7B3}" presName="vert1" presStyleCnt="0"/>
      <dgm:spPr/>
    </dgm:pt>
    <dgm:pt modelId="{A5295F12-E991-2C47-9824-D366016629E5}" type="pres">
      <dgm:prSet presAssocID="{A5645C10-1292-4488-B219-4A76CB52B80F}" presName="thickLine" presStyleLbl="alignNode1" presStyleIdx="2" presStyleCnt="4"/>
      <dgm:spPr/>
    </dgm:pt>
    <dgm:pt modelId="{D483B835-EC10-874F-BBE0-9A75DD7E9B9C}" type="pres">
      <dgm:prSet presAssocID="{A5645C10-1292-4488-B219-4A76CB52B80F}" presName="horz1" presStyleCnt="0"/>
      <dgm:spPr/>
    </dgm:pt>
    <dgm:pt modelId="{99783FDE-6373-8D4F-9930-1327A4CE8889}" type="pres">
      <dgm:prSet presAssocID="{A5645C10-1292-4488-B219-4A76CB52B80F}" presName="tx1" presStyleLbl="revTx" presStyleIdx="2" presStyleCnt="4"/>
      <dgm:spPr/>
    </dgm:pt>
    <dgm:pt modelId="{F5A71519-9179-414E-99F1-25BF0486B0EC}" type="pres">
      <dgm:prSet presAssocID="{A5645C10-1292-4488-B219-4A76CB52B80F}" presName="vert1" presStyleCnt="0"/>
      <dgm:spPr/>
    </dgm:pt>
    <dgm:pt modelId="{5C96A122-933F-184E-BF71-4A2CC47E9D10}" type="pres">
      <dgm:prSet presAssocID="{F73D49E6-26B1-473D-84BB-42670911133E}" presName="thickLine" presStyleLbl="alignNode1" presStyleIdx="3" presStyleCnt="4"/>
      <dgm:spPr/>
    </dgm:pt>
    <dgm:pt modelId="{698D70EE-28AF-134B-B892-185A8F4F17CD}" type="pres">
      <dgm:prSet presAssocID="{F73D49E6-26B1-473D-84BB-42670911133E}" presName="horz1" presStyleCnt="0"/>
      <dgm:spPr/>
    </dgm:pt>
    <dgm:pt modelId="{5A39FB86-F350-CD49-93AB-81357CEB35F5}" type="pres">
      <dgm:prSet presAssocID="{F73D49E6-26B1-473D-84BB-42670911133E}" presName="tx1" presStyleLbl="revTx" presStyleIdx="3" presStyleCnt="4"/>
      <dgm:spPr/>
    </dgm:pt>
    <dgm:pt modelId="{6F0478B6-DD24-4441-A478-ED5C208417EB}" type="pres">
      <dgm:prSet presAssocID="{F73D49E6-26B1-473D-84BB-42670911133E}" presName="vert1" presStyleCnt="0"/>
      <dgm:spPr/>
    </dgm:pt>
  </dgm:ptLst>
  <dgm:cxnLst>
    <dgm:cxn modelId="{0D830102-21CD-9742-9B88-1370EFECB638}" type="presOf" srcId="{F73D49E6-26B1-473D-84BB-42670911133E}" destId="{5A39FB86-F350-CD49-93AB-81357CEB35F5}" srcOrd="0" destOrd="0" presId="urn:microsoft.com/office/officeart/2008/layout/LinedList"/>
    <dgm:cxn modelId="{AC64D52F-4A60-408E-AB01-356709069249}" srcId="{8A3FF2AE-9325-4C62-8076-CE800DE46FB5}" destId="{58365F84-970B-475C-9D9E-7DF146B90E3C}" srcOrd="0" destOrd="0" parTransId="{5B302E14-DDE0-4856-905A-1B150C05C4C6}" sibTransId="{D5FBA744-C6FA-43E5-95D1-6EE08BFA0767}"/>
    <dgm:cxn modelId="{D8874252-D688-4514-972D-348C5D92B289}" srcId="{8A3FF2AE-9325-4C62-8076-CE800DE46FB5}" destId="{A5645C10-1292-4488-B219-4A76CB52B80F}" srcOrd="2" destOrd="0" parTransId="{9B2EDCC0-9D25-4D6D-B798-3338A604CC91}" sibTransId="{03FB8F75-71D5-4F9D-A266-9E72684D3D95}"/>
    <dgm:cxn modelId="{79608F60-52DB-8A4E-B63B-2D96A763656E}" type="presOf" srcId="{55888794-9EA6-472D-B8CF-551CEDDBB7B3}" destId="{2BD38E21-41E9-8942-BD24-D7D086B83A33}" srcOrd="0" destOrd="0" presId="urn:microsoft.com/office/officeart/2008/layout/LinedList"/>
    <dgm:cxn modelId="{89C50176-ED7A-4F45-BD30-F879E068208D}" type="presOf" srcId="{58365F84-970B-475C-9D9E-7DF146B90E3C}" destId="{64C84D3F-5B06-0945-AACB-73C09EFBAA66}" srcOrd="0" destOrd="0" presId="urn:microsoft.com/office/officeart/2008/layout/LinedList"/>
    <dgm:cxn modelId="{E17CBB8F-E8CA-FC47-9368-D5EBF3DCB8DA}" type="presOf" srcId="{A5645C10-1292-4488-B219-4A76CB52B80F}" destId="{99783FDE-6373-8D4F-9930-1327A4CE8889}" srcOrd="0" destOrd="0" presId="urn:microsoft.com/office/officeart/2008/layout/LinedList"/>
    <dgm:cxn modelId="{B268CFBB-6609-4B94-B872-0B5BD2B06B0A}" srcId="{8A3FF2AE-9325-4C62-8076-CE800DE46FB5}" destId="{55888794-9EA6-472D-B8CF-551CEDDBB7B3}" srcOrd="1" destOrd="0" parTransId="{D1525A46-0401-414A-9780-57354C7059A4}" sibTransId="{DD6DC674-2698-470D-8F97-3FDA571501EE}"/>
    <dgm:cxn modelId="{EDE826C5-7B68-4445-AC4B-AEDDBCEEA05B}" type="presOf" srcId="{8A3FF2AE-9325-4C62-8076-CE800DE46FB5}" destId="{E9E1B493-B10E-8C4B-BFB1-B050034F2B1C}" srcOrd="0" destOrd="0" presId="urn:microsoft.com/office/officeart/2008/layout/LinedList"/>
    <dgm:cxn modelId="{E1C8B2E5-D2AF-460C-BFA8-B7D65102B022}" srcId="{8A3FF2AE-9325-4C62-8076-CE800DE46FB5}" destId="{F73D49E6-26B1-473D-84BB-42670911133E}" srcOrd="3" destOrd="0" parTransId="{03DB44D6-7BEA-47A3-ABED-02EC86BADCAD}" sibTransId="{B3DBD5BC-9C0D-435B-B924-8F6C8E9B1225}"/>
    <dgm:cxn modelId="{97E4BEBB-9462-214F-BBE4-3F13FC6A9315}" type="presParOf" srcId="{E9E1B493-B10E-8C4B-BFB1-B050034F2B1C}" destId="{2079BDD0-7189-734B-86BB-C7FE30C9811C}" srcOrd="0" destOrd="0" presId="urn:microsoft.com/office/officeart/2008/layout/LinedList"/>
    <dgm:cxn modelId="{0A2E4549-8EEF-2D43-915C-FFD8B17D8024}" type="presParOf" srcId="{E9E1B493-B10E-8C4B-BFB1-B050034F2B1C}" destId="{346BC371-E915-CD44-AF9E-2D3EE4F038CF}" srcOrd="1" destOrd="0" presId="urn:microsoft.com/office/officeart/2008/layout/LinedList"/>
    <dgm:cxn modelId="{7D0AC47B-4BE4-C244-AF62-976D90CB33F1}" type="presParOf" srcId="{346BC371-E915-CD44-AF9E-2D3EE4F038CF}" destId="{64C84D3F-5B06-0945-AACB-73C09EFBAA66}" srcOrd="0" destOrd="0" presId="urn:microsoft.com/office/officeart/2008/layout/LinedList"/>
    <dgm:cxn modelId="{DFD6B7DB-3DC7-7145-AF84-D1A71236860A}" type="presParOf" srcId="{346BC371-E915-CD44-AF9E-2D3EE4F038CF}" destId="{EB16D821-1905-1641-AFD5-B35B8F5B6983}" srcOrd="1" destOrd="0" presId="urn:microsoft.com/office/officeart/2008/layout/LinedList"/>
    <dgm:cxn modelId="{4DF7A15B-F833-474E-921D-AD36B5948387}" type="presParOf" srcId="{E9E1B493-B10E-8C4B-BFB1-B050034F2B1C}" destId="{B4D04E04-91E8-8347-869D-9896EB1478F6}" srcOrd="2" destOrd="0" presId="urn:microsoft.com/office/officeart/2008/layout/LinedList"/>
    <dgm:cxn modelId="{C9A8B037-DD76-1D44-A2C4-8F50977C36AC}" type="presParOf" srcId="{E9E1B493-B10E-8C4B-BFB1-B050034F2B1C}" destId="{EFA3D6A9-90A4-E644-AF9E-D3BC8EAEA308}" srcOrd="3" destOrd="0" presId="urn:microsoft.com/office/officeart/2008/layout/LinedList"/>
    <dgm:cxn modelId="{F8A93DC9-828F-014C-8156-407162A88103}" type="presParOf" srcId="{EFA3D6A9-90A4-E644-AF9E-D3BC8EAEA308}" destId="{2BD38E21-41E9-8942-BD24-D7D086B83A33}" srcOrd="0" destOrd="0" presId="urn:microsoft.com/office/officeart/2008/layout/LinedList"/>
    <dgm:cxn modelId="{AC1E1F1D-80DA-D347-B054-D6458FCC952C}" type="presParOf" srcId="{EFA3D6A9-90A4-E644-AF9E-D3BC8EAEA308}" destId="{7AA6D228-33EC-054C-A52D-5B9F40E7B586}" srcOrd="1" destOrd="0" presId="urn:microsoft.com/office/officeart/2008/layout/LinedList"/>
    <dgm:cxn modelId="{32663A94-D5A9-7A46-94B7-BC91B0825298}" type="presParOf" srcId="{E9E1B493-B10E-8C4B-BFB1-B050034F2B1C}" destId="{A5295F12-E991-2C47-9824-D366016629E5}" srcOrd="4" destOrd="0" presId="urn:microsoft.com/office/officeart/2008/layout/LinedList"/>
    <dgm:cxn modelId="{23485838-3FDD-C54C-8774-01BE06CB1700}" type="presParOf" srcId="{E9E1B493-B10E-8C4B-BFB1-B050034F2B1C}" destId="{D483B835-EC10-874F-BBE0-9A75DD7E9B9C}" srcOrd="5" destOrd="0" presId="urn:microsoft.com/office/officeart/2008/layout/LinedList"/>
    <dgm:cxn modelId="{6FCDE8E2-CE3C-104C-B5C8-7A64EE1BBBF1}" type="presParOf" srcId="{D483B835-EC10-874F-BBE0-9A75DD7E9B9C}" destId="{99783FDE-6373-8D4F-9930-1327A4CE8889}" srcOrd="0" destOrd="0" presId="urn:microsoft.com/office/officeart/2008/layout/LinedList"/>
    <dgm:cxn modelId="{972D9263-5453-174E-9349-437098F46CE5}" type="presParOf" srcId="{D483B835-EC10-874F-BBE0-9A75DD7E9B9C}" destId="{F5A71519-9179-414E-99F1-25BF0486B0EC}" srcOrd="1" destOrd="0" presId="urn:microsoft.com/office/officeart/2008/layout/LinedList"/>
    <dgm:cxn modelId="{F821D0D1-68A5-0D42-8232-95409E2E6255}" type="presParOf" srcId="{E9E1B493-B10E-8C4B-BFB1-B050034F2B1C}" destId="{5C96A122-933F-184E-BF71-4A2CC47E9D10}" srcOrd="6" destOrd="0" presId="urn:microsoft.com/office/officeart/2008/layout/LinedList"/>
    <dgm:cxn modelId="{B319FBD1-0C39-3649-8905-237599F2A4AF}" type="presParOf" srcId="{E9E1B493-B10E-8C4B-BFB1-B050034F2B1C}" destId="{698D70EE-28AF-134B-B892-185A8F4F17CD}" srcOrd="7" destOrd="0" presId="urn:microsoft.com/office/officeart/2008/layout/LinedList"/>
    <dgm:cxn modelId="{AE95C556-785B-C849-A9E7-A84D9A15A503}" type="presParOf" srcId="{698D70EE-28AF-134B-B892-185A8F4F17CD}" destId="{5A39FB86-F350-CD49-93AB-81357CEB35F5}" srcOrd="0" destOrd="0" presId="urn:microsoft.com/office/officeart/2008/layout/LinedList"/>
    <dgm:cxn modelId="{855E93EF-6A77-DA49-962E-DDD91630518C}" type="presParOf" srcId="{698D70EE-28AF-134B-B892-185A8F4F17CD}" destId="{6F0478B6-DD24-4441-A478-ED5C208417E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7B9E1-FFDD-4E13-B0F1-92E936CF0614}">
      <dsp:nvSpPr>
        <dsp:cNvPr id="0" name=""/>
        <dsp:cNvSpPr/>
      </dsp:nvSpPr>
      <dsp:spPr>
        <a:xfrm>
          <a:off x="0" y="6982"/>
          <a:ext cx="10204258" cy="105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6DC1F-2463-4363-896C-9A2DAB3CB0E3}">
      <dsp:nvSpPr>
        <dsp:cNvPr id="0" name=""/>
        <dsp:cNvSpPr/>
      </dsp:nvSpPr>
      <dsp:spPr>
        <a:xfrm>
          <a:off x="318962" y="244227"/>
          <a:ext cx="579931" cy="5799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532FB-CA8D-490E-98BE-5ECDF71355C6}">
      <dsp:nvSpPr>
        <dsp:cNvPr id="0" name=""/>
        <dsp:cNvSpPr/>
      </dsp:nvSpPr>
      <dsp:spPr>
        <a:xfrm>
          <a:off x="1217856" y="6982"/>
          <a:ext cx="8985211" cy="105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93" tIns="111593" rIns="111593" bIns="111593" numCol="1" spcCol="1270" anchor="ctr" anchorCtr="0">
          <a:noAutofit/>
        </a:bodyPr>
        <a:lstStyle/>
        <a:p>
          <a:pPr marL="0" lvl="0" indent="0" algn="l" defTabSz="977900">
            <a:lnSpc>
              <a:spcPct val="100000"/>
            </a:lnSpc>
            <a:spcBef>
              <a:spcPct val="0"/>
            </a:spcBef>
            <a:spcAft>
              <a:spcPct val="35000"/>
            </a:spcAft>
            <a:buNone/>
          </a:pPr>
          <a:r>
            <a:rPr lang="en-GB" sz="2200" b="1" i="1" kern="1200" dirty="0"/>
            <a:t>Automate Visual Tasks: </a:t>
          </a:r>
          <a:r>
            <a:rPr lang="en-GB" sz="2200" i="1" kern="1200" dirty="0"/>
            <a:t>Reduce human effort in repetitive visual tasks. </a:t>
          </a:r>
          <a:endParaRPr lang="en-US" sz="2200" i="1" kern="1200" dirty="0"/>
        </a:p>
      </dsp:txBody>
      <dsp:txXfrm>
        <a:off x="1217856" y="6982"/>
        <a:ext cx="8985211" cy="1054420"/>
      </dsp:txXfrm>
    </dsp:sp>
    <dsp:sp modelId="{55AB5459-9762-4D41-B5C6-AB471E799FB6}">
      <dsp:nvSpPr>
        <dsp:cNvPr id="0" name=""/>
        <dsp:cNvSpPr/>
      </dsp:nvSpPr>
      <dsp:spPr>
        <a:xfrm>
          <a:off x="0" y="1325008"/>
          <a:ext cx="10204258" cy="105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4BE39-0425-40CC-968D-5485061574A4}">
      <dsp:nvSpPr>
        <dsp:cNvPr id="0" name=""/>
        <dsp:cNvSpPr/>
      </dsp:nvSpPr>
      <dsp:spPr>
        <a:xfrm>
          <a:off x="318962" y="1562253"/>
          <a:ext cx="579931" cy="5799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E7758-F9FF-4DCE-9B55-7F022C3F77A5}">
      <dsp:nvSpPr>
        <dsp:cNvPr id="0" name=""/>
        <dsp:cNvSpPr/>
      </dsp:nvSpPr>
      <dsp:spPr>
        <a:xfrm>
          <a:off x="1217856" y="1325008"/>
          <a:ext cx="8985211" cy="105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93" tIns="111593" rIns="111593" bIns="111593" numCol="1" spcCol="1270" anchor="ctr" anchorCtr="0">
          <a:noAutofit/>
        </a:bodyPr>
        <a:lstStyle/>
        <a:p>
          <a:pPr marL="0" lvl="0" indent="0" algn="l" defTabSz="977900">
            <a:lnSpc>
              <a:spcPct val="100000"/>
            </a:lnSpc>
            <a:spcBef>
              <a:spcPct val="0"/>
            </a:spcBef>
            <a:spcAft>
              <a:spcPct val="35000"/>
            </a:spcAft>
            <a:buNone/>
          </a:pPr>
          <a:r>
            <a:rPr lang="en-GB" sz="2200" b="1" i="1" kern="1200" dirty="0"/>
            <a:t>Enhance Decision-Making:</a:t>
          </a:r>
          <a:r>
            <a:rPr lang="en-GB" sz="2200" i="1" kern="1200" dirty="0"/>
            <a:t> Provide accurate visual data for informed decisions. </a:t>
          </a:r>
          <a:endParaRPr lang="en-US" sz="2200" i="1" kern="1200" dirty="0"/>
        </a:p>
      </dsp:txBody>
      <dsp:txXfrm>
        <a:off x="1217856" y="1325008"/>
        <a:ext cx="8985211" cy="1054420"/>
      </dsp:txXfrm>
    </dsp:sp>
    <dsp:sp modelId="{292C46C6-D1C1-452A-B7FF-B3D353FC8179}">
      <dsp:nvSpPr>
        <dsp:cNvPr id="0" name=""/>
        <dsp:cNvSpPr/>
      </dsp:nvSpPr>
      <dsp:spPr>
        <a:xfrm>
          <a:off x="0" y="2643035"/>
          <a:ext cx="10204258" cy="105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9AC7B-8BEA-4BBF-B2DE-B58D6811F7B2}">
      <dsp:nvSpPr>
        <dsp:cNvPr id="0" name=""/>
        <dsp:cNvSpPr/>
      </dsp:nvSpPr>
      <dsp:spPr>
        <a:xfrm>
          <a:off x="318962" y="2880279"/>
          <a:ext cx="579931" cy="5799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244C8-2A20-4438-81D7-666ABDE6C892}">
      <dsp:nvSpPr>
        <dsp:cNvPr id="0" name=""/>
        <dsp:cNvSpPr/>
      </dsp:nvSpPr>
      <dsp:spPr>
        <a:xfrm>
          <a:off x="1217047" y="2643035"/>
          <a:ext cx="8986828" cy="105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93" tIns="111593" rIns="111593" bIns="111593" numCol="1" spcCol="1270" anchor="ctr" anchorCtr="0">
          <a:noAutofit/>
        </a:bodyPr>
        <a:lstStyle/>
        <a:p>
          <a:pPr marL="0" lvl="0" indent="0" algn="l" defTabSz="977900">
            <a:lnSpc>
              <a:spcPct val="100000"/>
            </a:lnSpc>
            <a:spcBef>
              <a:spcPct val="0"/>
            </a:spcBef>
            <a:spcAft>
              <a:spcPct val="35000"/>
            </a:spcAft>
            <a:buNone/>
          </a:pPr>
          <a:r>
            <a:rPr lang="en-GB" sz="2200" b="1" i="1" kern="1200" dirty="0"/>
            <a:t>Improve Safety: </a:t>
          </a:r>
          <a:r>
            <a:rPr lang="en-GB" sz="2200" i="1" kern="1200" dirty="0"/>
            <a:t>Enable real-time monitoring and hazard detection. </a:t>
          </a:r>
        </a:p>
      </dsp:txBody>
      <dsp:txXfrm>
        <a:off x="1217047" y="2643035"/>
        <a:ext cx="8986828" cy="1054420"/>
      </dsp:txXfrm>
    </dsp:sp>
    <dsp:sp modelId="{B7125E79-DE71-4A8A-9B53-B7896CCA7D74}">
      <dsp:nvSpPr>
        <dsp:cNvPr id="0" name=""/>
        <dsp:cNvSpPr/>
      </dsp:nvSpPr>
      <dsp:spPr>
        <a:xfrm>
          <a:off x="0" y="3961061"/>
          <a:ext cx="10204258" cy="10544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BAB67-D5BB-4ECE-90AA-59B3DE4C3BDB}">
      <dsp:nvSpPr>
        <dsp:cNvPr id="0" name=""/>
        <dsp:cNvSpPr/>
      </dsp:nvSpPr>
      <dsp:spPr>
        <a:xfrm>
          <a:off x="318962" y="4198305"/>
          <a:ext cx="579931" cy="5799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70F94-C9F5-46F9-90C6-E16A49535799}">
      <dsp:nvSpPr>
        <dsp:cNvPr id="0" name=""/>
        <dsp:cNvSpPr/>
      </dsp:nvSpPr>
      <dsp:spPr>
        <a:xfrm>
          <a:off x="1217856" y="3961061"/>
          <a:ext cx="8985211" cy="105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93" tIns="111593" rIns="111593" bIns="111593" numCol="1" spcCol="1270" anchor="ctr" anchorCtr="0">
          <a:noAutofit/>
        </a:bodyPr>
        <a:lstStyle/>
        <a:p>
          <a:pPr marL="0" lvl="0" indent="0" algn="l" defTabSz="977900">
            <a:lnSpc>
              <a:spcPct val="100000"/>
            </a:lnSpc>
            <a:spcBef>
              <a:spcPct val="0"/>
            </a:spcBef>
            <a:spcAft>
              <a:spcPct val="35000"/>
            </a:spcAft>
            <a:buNone/>
          </a:pPr>
          <a:r>
            <a:rPr lang="en-GB" sz="2200" b="1" i="1" kern="1200" dirty="0"/>
            <a:t>Innovate Technology:</a:t>
          </a:r>
          <a:r>
            <a:rPr lang="en-GB" sz="2200" i="1" kern="1200" dirty="0"/>
            <a:t> Drive advancements in AI and machine learning.</a:t>
          </a:r>
          <a:endParaRPr lang="en-US" sz="2200" i="1" kern="1200" dirty="0"/>
        </a:p>
      </dsp:txBody>
      <dsp:txXfrm>
        <a:off x="1217856" y="3961061"/>
        <a:ext cx="8985211" cy="1054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BDD0-7189-734B-86BB-C7FE30C9811C}">
      <dsp:nvSpPr>
        <dsp:cNvPr id="0" name=""/>
        <dsp:cNvSpPr/>
      </dsp:nvSpPr>
      <dsp:spPr>
        <a:xfrm>
          <a:off x="0" y="0"/>
          <a:ext cx="102042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84D3F-5B06-0945-AACB-73C09EFBAA66}">
      <dsp:nvSpPr>
        <dsp:cNvPr id="0" name=""/>
        <dsp:cNvSpPr/>
      </dsp:nvSpPr>
      <dsp:spPr>
        <a:xfrm>
          <a:off x="0" y="0"/>
          <a:ext cx="10204258" cy="125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b="1" i="1" kern="1200" dirty="0"/>
            <a:t>Object Recognition: </a:t>
          </a:r>
          <a:r>
            <a:rPr lang="en-GB" sz="3500" i="1" kern="1200" dirty="0"/>
            <a:t>Identify and classify objects in images. </a:t>
          </a:r>
          <a:endParaRPr lang="en-US" sz="3500" i="1" kern="1200" dirty="0"/>
        </a:p>
      </dsp:txBody>
      <dsp:txXfrm>
        <a:off x="0" y="0"/>
        <a:ext cx="10204258" cy="1255616"/>
      </dsp:txXfrm>
    </dsp:sp>
    <dsp:sp modelId="{B4D04E04-91E8-8347-869D-9896EB1478F6}">
      <dsp:nvSpPr>
        <dsp:cNvPr id="0" name=""/>
        <dsp:cNvSpPr/>
      </dsp:nvSpPr>
      <dsp:spPr>
        <a:xfrm>
          <a:off x="0" y="1255616"/>
          <a:ext cx="102042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38E21-41E9-8942-BD24-D7D086B83A33}">
      <dsp:nvSpPr>
        <dsp:cNvPr id="0" name=""/>
        <dsp:cNvSpPr/>
      </dsp:nvSpPr>
      <dsp:spPr>
        <a:xfrm>
          <a:off x="0" y="1255616"/>
          <a:ext cx="10204258" cy="125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b="1" i="1" kern="1200" dirty="0"/>
            <a:t>Image Segmentation: </a:t>
          </a:r>
          <a:r>
            <a:rPr lang="en-GB" sz="3500" i="1" kern="1200" dirty="0"/>
            <a:t>Divide images into meaningful parts. </a:t>
          </a:r>
          <a:endParaRPr lang="en-US" sz="3500" i="1" kern="1200" dirty="0"/>
        </a:p>
      </dsp:txBody>
      <dsp:txXfrm>
        <a:off x="0" y="1255616"/>
        <a:ext cx="10204258" cy="1255616"/>
      </dsp:txXfrm>
    </dsp:sp>
    <dsp:sp modelId="{A5295F12-E991-2C47-9824-D366016629E5}">
      <dsp:nvSpPr>
        <dsp:cNvPr id="0" name=""/>
        <dsp:cNvSpPr/>
      </dsp:nvSpPr>
      <dsp:spPr>
        <a:xfrm>
          <a:off x="0" y="2511232"/>
          <a:ext cx="102042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83FDE-6373-8D4F-9930-1327A4CE8889}">
      <dsp:nvSpPr>
        <dsp:cNvPr id="0" name=""/>
        <dsp:cNvSpPr/>
      </dsp:nvSpPr>
      <dsp:spPr>
        <a:xfrm>
          <a:off x="0" y="2511232"/>
          <a:ext cx="10204258" cy="125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b="1" i="1" kern="1200" dirty="0"/>
            <a:t>Scene Understanding:</a:t>
          </a:r>
          <a:r>
            <a:rPr lang="en-GB" sz="3500" i="1" kern="1200" dirty="0"/>
            <a:t> Interpret and </a:t>
          </a:r>
          <a:r>
            <a:rPr lang="en-GB" sz="3500" i="1" kern="1200" dirty="0" err="1"/>
            <a:t>analyze</a:t>
          </a:r>
          <a:r>
            <a:rPr lang="en-GB" sz="3500" i="1" kern="1200" dirty="0"/>
            <a:t> complex scenes. </a:t>
          </a:r>
          <a:endParaRPr lang="en-US" sz="3500" i="1" kern="1200" dirty="0"/>
        </a:p>
      </dsp:txBody>
      <dsp:txXfrm>
        <a:off x="0" y="2511232"/>
        <a:ext cx="10204258" cy="1255616"/>
      </dsp:txXfrm>
    </dsp:sp>
    <dsp:sp modelId="{5C96A122-933F-184E-BF71-4A2CC47E9D10}">
      <dsp:nvSpPr>
        <dsp:cNvPr id="0" name=""/>
        <dsp:cNvSpPr/>
      </dsp:nvSpPr>
      <dsp:spPr>
        <a:xfrm>
          <a:off x="0" y="3766848"/>
          <a:ext cx="102042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9FB86-F350-CD49-93AB-81357CEB35F5}">
      <dsp:nvSpPr>
        <dsp:cNvPr id="0" name=""/>
        <dsp:cNvSpPr/>
      </dsp:nvSpPr>
      <dsp:spPr>
        <a:xfrm>
          <a:off x="0" y="3766848"/>
          <a:ext cx="10204258" cy="1255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b="1" i="1" kern="1200" dirty="0"/>
            <a:t>Feature Extraction:</a:t>
          </a:r>
          <a:r>
            <a:rPr lang="en-GB" sz="3500" i="1" kern="1200" dirty="0"/>
            <a:t> Isolate essential characteristics from visual data.</a:t>
          </a:r>
          <a:endParaRPr lang="en-US" sz="3500" i="1" kern="1200" dirty="0"/>
        </a:p>
      </dsp:txBody>
      <dsp:txXfrm>
        <a:off x="0" y="3766848"/>
        <a:ext cx="10204258" cy="1255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2D08F1-32C2-EDD0-4350-BA3C33B775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2EBE6FF-26E4-6CAD-70D3-F6F9880F83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3B8DD3-888C-6D4F-A65E-92BCD85D329C}" type="datetimeFigureOut">
              <a:rPr lang="en-GB" smtClean="0"/>
              <a:t>21/05/2024</a:t>
            </a:fld>
            <a:endParaRPr/>
          </a:p>
        </p:txBody>
      </p:sp>
      <p:sp>
        <p:nvSpPr>
          <p:cNvPr id="4" name="Footer Placeholder 3">
            <a:extLst>
              <a:ext uri="{FF2B5EF4-FFF2-40B4-BE49-F238E27FC236}">
                <a16:creationId xmlns:a16="http://schemas.microsoft.com/office/drawing/2014/main" id="{2E59AA03-F63E-6D42-A7C5-579F34D5D8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H. Wang, "Forward regression for ultra-high dimensional variable sceening"</a:t>
            </a:r>
            <a:endParaRPr/>
          </a:p>
        </p:txBody>
      </p:sp>
      <p:sp>
        <p:nvSpPr>
          <p:cNvPr id="5" name="Slide Number Placeholder 4">
            <a:extLst>
              <a:ext uri="{FF2B5EF4-FFF2-40B4-BE49-F238E27FC236}">
                <a16:creationId xmlns:a16="http://schemas.microsoft.com/office/drawing/2014/main" id="{873A9DFD-851F-1BFB-C7C0-C042E3E3DF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7B6B8A-EEAC-8045-97A5-C6815EF20B87}" type="slidenum">
              <a:rPr lang="en-GB" smtClean="0"/>
              <a:t>‹#›</a:t>
            </a:fld>
            <a:endParaRPr/>
          </a:p>
        </p:txBody>
      </p:sp>
    </p:spTree>
    <p:extLst>
      <p:ext uri="{BB962C8B-B14F-4D97-AF65-F5344CB8AC3E}">
        <p14:creationId xmlns:p14="http://schemas.microsoft.com/office/powerpoint/2010/main" val="117158446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A866F-9472-8F41-B826-E1207111EEEA}" type="datetimeFigureOut">
              <a:rPr lang="en-GB" smtClean="0"/>
              <a:t>21/05/2024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H. Wang, "Forward regression for ultra-high dimensional variable sceening"</a:t>
            </a:r>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DB443-7983-2843-A131-D7577F7B6672}" type="slidenum">
              <a:rPr lang="en-GB" smtClean="0"/>
              <a:t>‹#›</a:t>
            </a:fld>
            <a:endParaRPr/>
          </a:p>
        </p:txBody>
      </p:sp>
    </p:spTree>
    <p:extLst>
      <p:ext uri="{BB962C8B-B14F-4D97-AF65-F5344CB8AC3E}">
        <p14:creationId xmlns:p14="http://schemas.microsoft.com/office/powerpoint/2010/main" val="325578901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5" name="Footer Placeholder 4">
            <a:extLst>
              <a:ext uri="{FF2B5EF4-FFF2-40B4-BE49-F238E27FC236}">
                <a16:creationId xmlns:a16="http://schemas.microsoft.com/office/drawing/2014/main" id="{D178DB5C-D178-CECE-A284-7D2197C1E4B8}"/>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752105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b="1" dirty="0">
                <a:latin typeface="Calibri"/>
                <a:ea typeface="Calibri"/>
                <a:cs typeface="Calibri"/>
              </a:rPr>
              <a:t>Statistical Methods: </a:t>
            </a:r>
            <a:r>
              <a:rPr lang="en-US" dirty="0">
                <a:latin typeface="Calibri"/>
                <a:ea typeface="Calibri"/>
                <a:cs typeface="Calibri"/>
              </a:rPr>
              <a:t>These methods characterize the texture by analyzing the statistical properties of pixel intensities. Common techniques include: </a:t>
            </a:r>
          </a:p>
          <a:p>
            <a:pPr marL="171450" indent="-171450">
              <a:buFont typeface="Arial" panose="020B0604020202020204" pitchFamily="34" charset="0"/>
              <a:buChar char="•"/>
            </a:pPr>
            <a:r>
              <a:rPr lang="en-US" dirty="0">
                <a:latin typeface="Calibri"/>
                <a:ea typeface="Calibri"/>
                <a:cs typeface="Calibri"/>
              </a:rPr>
              <a:t>Gray Level Co-occurrence Matrix (GLCM): This method computes the frequency of pixel pairs with specific values and spatial relationships. From the GLCM, various texture features such as contrast, correlation, energy, and homogeneity can be derived. </a:t>
            </a:r>
          </a:p>
          <a:p>
            <a:pPr marL="171450" indent="-171450">
              <a:buFont typeface="Arial" panose="020B0604020202020204" pitchFamily="34" charset="0"/>
              <a:buChar char="•"/>
            </a:pPr>
            <a:r>
              <a:rPr lang="en-US" dirty="0">
                <a:latin typeface="Calibri"/>
                <a:ea typeface="Calibri"/>
                <a:cs typeface="Calibri"/>
              </a:rPr>
              <a:t>Local Binary Patterns (LBP): This technique labels the pixels of an image by thresholding the neighborhood of each pixel and considering the result as a binary number. LBP is efficient and robust for texture classification. </a:t>
            </a:r>
          </a:p>
          <a:p>
            <a:pPr marL="171450" indent="-171450">
              <a:buFont typeface="Arial" panose="020B0604020202020204" pitchFamily="34" charset="0"/>
              <a:buChar char="•"/>
            </a:pPr>
            <a:r>
              <a:rPr lang="en-US" dirty="0">
                <a:latin typeface="Calibri"/>
                <a:ea typeface="Calibri"/>
                <a:cs typeface="Calibri"/>
              </a:rPr>
              <a:t>Histogram of Oriented Gradients (HOG): This method counts occurrences of gradient orientation in localized portions of an image. It is widely used in object detection and image descriptor extraction.</a:t>
            </a:r>
          </a:p>
          <a:p>
            <a:pPr algn="l">
              <a:buFont typeface="Arial" panose="020B0604020202020204" pitchFamily="34" charset="0"/>
              <a:buChar char="•"/>
            </a:pPr>
            <a:endParaRPr lang="en-US" b="0" i="0" u="none" strike="noStrike" dirty="0">
              <a:solidFill>
                <a:schemeClr val="tx1"/>
              </a:solidFill>
              <a:effectLst/>
              <a:latin typeface="Calibri"/>
              <a:cs typeface="Calibri"/>
            </a:endParaRPr>
          </a:p>
          <a:p>
            <a:pPr algn="l">
              <a:buFont typeface="Arial" panose="020B0604020202020204" pitchFamily="34" charset="0"/>
              <a:buNone/>
            </a:pPr>
            <a:r>
              <a:rPr lang="en-GB" b="1" i="0" u="none" strike="noStrike" dirty="0">
                <a:solidFill>
                  <a:srgbClr val="F8F8F8"/>
                </a:solidFill>
                <a:effectLst/>
                <a:latin typeface="Inter"/>
              </a:rPr>
              <a:t>Structural Methods:</a:t>
            </a:r>
            <a:r>
              <a:rPr lang="en-GB" b="0" i="0" u="none" strike="noStrike" dirty="0">
                <a:solidFill>
                  <a:srgbClr val="F8F8F8"/>
                </a:solidFill>
                <a:effectLst/>
                <a:latin typeface="Inter"/>
              </a:rPr>
              <a:t> These methods describe texture using the arrangement and relationship of basic primitives or texture elements (texels). Common techniques include:</a:t>
            </a:r>
            <a:r>
              <a:rPr lang="en-GB" b="0" i="0" u="none" strike="noStrike" dirty="0">
                <a:solidFill>
                  <a:srgbClr val="F8F8F8"/>
                </a:solidFill>
                <a:effectLst/>
                <a:highlight>
                  <a:srgbClr val="121212"/>
                </a:highlight>
                <a:latin typeface="Inter"/>
              </a:rPr>
              <a:t> </a:t>
            </a:r>
          </a:p>
          <a:p>
            <a:pPr marL="171450" indent="-171450" algn="l">
              <a:buFont typeface="Arial" panose="020B0604020202020204" pitchFamily="34" charset="0"/>
              <a:buChar char="•"/>
            </a:pPr>
            <a:r>
              <a:rPr lang="en-GB" b="1" i="0" u="none" strike="noStrike" dirty="0">
                <a:solidFill>
                  <a:srgbClr val="F8F8F8"/>
                </a:solidFill>
                <a:effectLst/>
                <a:latin typeface="Inter"/>
              </a:rPr>
              <a:t>Voronoi Tessellation:</a:t>
            </a:r>
            <a:r>
              <a:rPr lang="en-GB" b="0" i="0" u="none" strike="noStrike" dirty="0">
                <a:solidFill>
                  <a:srgbClr val="F8F8F8"/>
                </a:solidFill>
                <a:effectLst/>
                <a:latin typeface="Inter"/>
              </a:rPr>
              <a:t> This method partitions the image into regions based on proximity to a set of points, creating a tessellation that can be </a:t>
            </a:r>
            <a:r>
              <a:rPr lang="en-GB" b="0" i="0" u="none" strike="noStrike" dirty="0" err="1">
                <a:solidFill>
                  <a:srgbClr val="F8F8F8"/>
                </a:solidFill>
                <a:effectLst/>
                <a:latin typeface="Inter"/>
              </a:rPr>
              <a:t>analyzed</a:t>
            </a:r>
            <a:r>
              <a:rPr lang="en-GB" b="0" i="0" u="none" strike="noStrike" dirty="0">
                <a:solidFill>
                  <a:srgbClr val="F8F8F8"/>
                </a:solidFill>
                <a:effectLst/>
                <a:latin typeface="Inter"/>
              </a:rPr>
              <a:t> for texture patterns.</a:t>
            </a:r>
          </a:p>
          <a:p>
            <a:pPr marL="171450" indent="-171450" algn="l">
              <a:buFont typeface="Arial" panose="020B0604020202020204" pitchFamily="34" charset="0"/>
              <a:buChar char="•"/>
            </a:pPr>
            <a:r>
              <a:rPr lang="en-GB" b="1" i="0" u="none" strike="noStrike" dirty="0">
                <a:solidFill>
                  <a:srgbClr val="F8F8F8"/>
                </a:solidFill>
                <a:effectLst/>
                <a:latin typeface="Inter"/>
              </a:rPr>
              <a:t>Fractal Analysis:</a:t>
            </a:r>
            <a:r>
              <a:rPr lang="en-GB" b="0" i="0" u="none" strike="noStrike" dirty="0">
                <a:solidFill>
                  <a:srgbClr val="F8F8F8"/>
                </a:solidFill>
                <a:effectLst/>
                <a:latin typeface="Inter"/>
              </a:rPr>
              <a:t> This technique models textures as fractals and uses fractal dimensions to describe the complexity and self-similarity of textures.</a:t>
            </a:r>
          </a:p>
          <a:p>
            <a:pPr marL="171450" indent="-171450" algn="l">
              <a:buFont typeface="Arial" panose="020B0604020202020204" pitchFamily="34" charset="0"/>
              <a:buChar char="•"/>
            </a:pPr>
            <a:r>
              <a:rPr lang="en-GB" b="1" i="0" u="none" strike="noStrike" dirty="0">
                <a:solidFill>
                  <a:srgbClr val="F8F8F8"/>
                </a:solidFill>
                <a:effectLst/>
                <a:latin typeface="Inter"/>
              </a:rPr>
              <a:t>Morphological Analysis:</a:t>
            </a:r>
            <a:r>
              <a:rPr lang="en-GB" b="0" i="0" u="none" strike="noStrike" dirty="0">
                <a:solidFill>
                  <a:srgbClr val="F8F8F8"/>
                </a:solidFill>
                <a:effectLst/>
                <a:latin typeface="Inter"/>
              </a:rPr>
              <a:t> This method involves using morphological operations (e.g., dilation, erosion) to </a:t>
            </a:r>
            <a:r>
              <a:rPr lang="en-GB" b="0" i="0" u="none" strike="noStrike" dirty="0" err="1">
                <a:solidFill>
                  <a:srgbClr val="F8F8F8"/>
                </a:solidFill>
                <a:effectLst/>
                <a:latin typeface="Inter"/>
              </a:rPr>
              <a:t>analyze</a:t>
            </a:r>
            <a:r>
              <a:rPr lang="en-GB" b="0" i="0" u="none" strike="noStrike" dirty="0">
                <a:solidFill>
                  <a:srgbClr val="F8F8F8"/>
                </a:solidFill>
                <a:effectLst/>
                <a:latin typeface="Inter"/>
              </a:rPr>
              <a:t> the structure and arrangement of texture elements.</a:t>
            </a:r>
          </a:p>
          <a:p>
            <a:pPr marL="171450" indent="-171450" algn="l">
              <a:buFont typeface="Arial" panose="020B0604020202020204" pitchFamily="34" charset="0"/>
              <a:buChar char="•"/>
            </a:pPr>
            <a:endParaRPr lang="en-GB" b="0" i="0" u="none" strike="noStrike" dirty="0">
              <a:solidFill>
                <a:srgbClr val="F8F8F8"/>
              </a:solidFill>
              <a:effectLst/>
              <a:latin typeface="Inter"/>
            </a:endParaRPr>
          </a:p>
          <a:p>
            <a:pPr algn="l">
              <a:buFont typeface="Arial" panose="020B0604020202020204" pitchFamily="34" charset="0"/>
              <a:buNone/>
            </a:pPr>
            <a:r>
              <a:rPr lang="en-GB" b="1" i="0" u="none" strike="noStrike" dirty="0">
                <a:solidFill>
                  <a:srgbClr val="F8F8F8"/>
                </a:solidFill>
                <a:effectLst/>
                <a:latin typeface="Inter"/>
              </a:rPr>
              <a:t>Model-based Methods:</a:t>
            </a:r>
            <a:r>
              <a:rPr lang="en-GB" b="0" i="0" u="none" strike="noStrike" dirty="0">
                <a:solidFill>
                  <a:srgbClr val="F8F8F8"/>
                </a:solidFill>
                <a:effectLst/>
                <a:latin typeface="Inter"/>
              </a:rPr>
              <a:t> These methods use mathematical models to represent textures and extract features. Common techniques include:</a:t>
            </a:r>
            <a:r>
              <a:rPr lang="en-GB" b="0" i="0" u="none" strike="noStrike" dirty="0">
                <a:solidFill>
                  <a:srgbClr val="F8F8F8"/>
                </a:solidFill>
                <a:effectLst/>
                <a:highlight>
                  <a:srgbClr val="121212"/>
                </a:highlight>
                <a:latin typeface="Inter"/>
              </a:rPr>
              <a:t> </a:t>
            </a:r>
          </a:p>
          <a:p>
            <a:pPr marL="171450" indent="-171450" algn="l">
              <a:buFont typeface="Arial" panose="020B0604020202020204" pitchFamily="34" charset="0"/>
              <a:buChar char="•"/>
            </a:pPr>
            <a:r>
              <a:rPr lang="en-GB" b="1" i="0" u="none" strike="noStrike" dirty="0">
                <a:solidFill>
                  <a:srgbClr val="F8F8F8"/>
                </a:solidFill>
                <a:effectLst/>
                <a:latin typeface="Inter"/>
              </a:rPr>
              <a:t>Markov Random Fields (MRF):</a:t>
            </a:r>
            <a:r>
              <a:rPr lang="en-GB" b="0" i="0" u="none" strike="noStrike" dirty="0">
                <a:solidFill>
                  <a:srgbClr val="F8F8F8"/>
                </a:solidFill>
                <a:effectLst/>
                <a:latin typeface="Inter"/>
              </a:rPr>
              <a:t> This probabilistic model represents the spatial dependencies of pixel intensities. Texture features are extracted by estimating the model parameters.</a:t>
            </a:r>
          </a:p>
          <a:p>
            <a:pPr marL="171450" indent="-171450" algn="l">
              <a:buFont typeface="Arial" panose="020B0604020202020204" pitchFamily="34" charset="0"/>
              <a:buChar char="•"/>
            </a:pPr>
            <a:r>
              <a:rPr lang="en-GB" b="1" i="0" u="none" strike="noStrike" dirty="0">
                <a:solidFill>
                  <a:srgbClr val="F8F8F8"/>
                </a:solidFill>
                <a:effectLst/>
                <a:latin typeface="Inter"/>
              </a:rPr>
              <a:t>Gabor Filters:</a:t>
            </a:r>
            <a:r>
              <a:rPr lang="en-GB" b="0" i="0" u="none" strike="noStrike" dirty="0">
                <a:solidFill>
                  <a:srgbClr val="F8F8F8"/>
                </a:solidFill>
                <a:effectLst/>
                <a:latin typeface="Inter"/>
              </a:rPr>
              <a:t> These linear filters are used to </a:t>
            </a:r>
            <a:r>
              <a:rPr lang="en-GB" b="0" i="0" u="none" strike="noStrike" dirty="0" err="1">
                <a:solidFill>
                  <a:srgbClr val="F8F8F8"/>
                </a:solidFill>
                <a:effectLst/>
                <a:latin typeface="Inter"/>
              </a:rPr>
              <a:t>analyze</a:t>
            </a:r>
            <a:r>
              <a:rPr lang="en-GB" b="0" i="0" u="none" strike="noStrike" dirty="0">
                <a:solidFill>
                  <a:srgbClr val="F8F8F8"/>
                </a:solidFill>
                <a:effectLst/>
                <a:latin typeface="Inter"/>
              </a:rPr>
              <a:t> the frequency content of textures. By applying a set of Gabor filters with different orientations and scales, texture features can be extracted based on the filter responses.</a:t>
            </a:r>
          </a:p>
          <a:p>
            <a:pPr marL="171450" indent="-171450" algn="l">
              <a:buFont typeface="Arial" panose="020B0604020202020204" pitchFamily="34" charset="0"/>
              <a:buChar char="•"/>
            </a:pPr>
            <a:r>
              <a:rPr lang="en-GB" b="1" i="0" u="none" strike="noStrike" dirty="0">
                <a:solidFill>
                  <a:srgbClr val="F8F8F8"/>
                </a:solidFill>
                <a:effectLst/>
                <a:latin typeface="Inter"/>
              </a:rPr>
              <a:t>Wavelet Transform:</a:t>
            </a:r>
            <a:r>
              <a:rPr lang="en-GB" b="0" i="0" u="none" strike="noStrike" dirty="0">
                <a:solidFill>
                  <a:srgbClr val="F8F8F8"/>
                </a:solidFill>
                <a:effectLst/>
                <a:latin typeface="Inter"/>
              </a:rPr>
              <a:t> This technique decomposes an image into different frequency components using wavelets. Texture features are derived from the wavelet coefficients at various scales and orientations.</a:t>
            </a:r>
          </a:p>
          <a:p>
            <a:pPr marL="0" indent="0" algn="l">
              <a:buFont typeface="Arial" panose="020B0604020202020204" pitchFamily="34" charset="0"/>
              <a:buNone/>
            </a:pPr>
            <a:endParaRPr lang="en-GB" b="0" i="0" u="none" strike="noStrike" dirty="0">
              <a:solidFill>
                <a:srgbClr val="F8F8F8"/>
              </a:solidFill>
              <a:effectLst/>
              <a:latin typeface="Inter"/>
            </a:endParaRPr>
          </a:p>
          <a:p>
            <a:pPr marL="0" indent="0">
              <a:buFont typeface="Arial" panose="020B0604020202020204" pitchFamily="34" charset="0"/>
              <a:buNone/>
            </a:pPr>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09755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buFont typeface="Arial" panose="020B0604020202020204" pitchFamily="34" charset="0"/>
              <a:buNone/>
            </a:pPr>
            <a:r>
              <a:rPr lang="en-GB" b="1" i="0" u="none" strike="noStrike" dirty="0">
                <a:solidFill>
                  <a:srgbClr val="F8F8F8"/>
                </a:solidFill>
                <a:effectLst/>
                <a:latin typeface="Inter"/>
              </a:rPr>
              <a:t>Advantages and Limitations:</a:t>
            </a:r>
            <a:r>
              <a:rPr lang="en-GB" b="0" i="0" u="none" strike="noStrike" dirty="0">
                <a:solidFill>
                  <a:srgbClr val="F8F8F8"/>
                </a:solidFill>
                <a:effectLst/>
                <a:highlight>
                  <a:srgbClr val="121212"/>
                </a:highlight>
                <a:latin typeface="Inter"/>
              </a:rPr>
              <a:t> </a:t>
            </a:r>
          </a:p>
          <a:p>
            <a:pPr marL="171450" indent="-171450" algn="l">
              <a:buFont typeface="Arial" panose="020B0604020202020204" pitchFamily="34" charset="0"/>
              <a:buChar char="•"/>
            </a:pPr>
            <a:r>
              <a:rPr lang="en-GB" b="1" i="0" u="none" strike="noStrike" dirty="0">
                <a:solidFill>
                  <a:srgbClr val="F8F8F8"/>
                </a:solidFill>
                <a:effectLst/>
                <a:latin typeface="Inter"/>
              </a:rPr>
              <a:t>Advantages:</a:t>
            </a:r>
            <a:r>
              <a:rPr lang="en-GB" b="0" i="0" u="none" strike="noStrike" dirty="0">
                <a:solidFill>
                  <a:srgbClr val="F8F8F8"/>
                </a:solidFill>
                <a:effectLst/>
                <a:latin typeface="Inter"/>
              </a:rPr>
              <a:t>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histograms are simple to compute and provide a compact representation of the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distribution in an image. They are effective for tasks where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is a significant feature.</a:t>
            </a:r>
          </a:p>
          <a:p>
            <a:pPr marL="171450" indent="-171450" algn="l">
              <a:buFont typeface="Arial" panose="020B0604020202020204" pitchFamily="34" charset="0"/>
              <a:buChar char="•"/>
            </a:pPr>
            <a:r>
              <a:rPr lang="en-GB" b="1" i="0" u="none" strike="noStrike" dirty="0">
                <a:solidFill>
                  <a:srgbClr val="F8F8F8"/>
                </a:solidFill>
                <a:effectLst/>
                <a:latin typeface="Inter"/>
              </a:rPr>
              <a:t>Limitations:</a:t>
            </a:r>
            <a:r>
              <a:rPr lang="en-GB" b="0" i="0" u="none" strike="noStrike" dirty="0">
                <a:solidFill>
                  <a:srgbClr val="F8F8F8"/>
                </a:solidFill>
                <a:effectLst/>
                <a:latin typeface="Inter"/>
              </a:rPr>
              <a:t>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histograms do not capture spatial information about the </a:t>
            </a:r>
            <a:r>
              <a:rPr lang="en-GB" b="0" i="0" u="none" strike="noStrike" dirty="0" err="1">
                <a:solidFill>
                  <a:srgbClr val="F8F8F8"/>
                </a:solidFill>
                <a:effectLst/>
                <a:latin typeface="Inter"/>
              </a:rPr>
              <a:t>colors</a:t>
            </a:r>
            <a:r>
              <a:rPr lang="en-GB" b="0" i="0" u="none" strike="noStrike" dirty="0">
                <a:solidFill>
                  <a:srgbClr val="F8F8F8"/>
                </a:solidFill>
                <a:effectLst/>
                <a:latin typeface="Inter"/>
              </a:rPr>
              <a:t> in an image. This means that two images with similar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distributions but different spatial arrangements of </a:t>
            </a:r>
            <a:r>
              <a:rPr lang="en-GB" b="0" i="0" u="none" strike="noStrike" dirty="0" err="1">
                <a:solidFill>
                  <a:srgbClr val="F8F8F8"/>
                </a:solidFill>
                <a:effectLst/>
                <a:latin typeface="Inter"/>
              </a:rPr>
              <a:t>colors</a:t>
            </a:r>
            <a:r>
              <a:rPr lang="en-GB" b="0" i="0" u="none" strike="noStrike" dirty="0">
                <a:solidFill>
                  <a:srgbClr val="F8F8F8"/>
                </a:solidFill>
                <a:effectLst/>
                <a:latin typeface="Inter"/>
              </a:rPr>
              <a:t> may have similar histograms. Additionally,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histograms can be sensitive to changes in lighting and </a:t>
            </a:r>
            <a:r>
              <a:rPr lang="en-GB" b="0" i="0" u="none" strike="noStrike" dirty="0" err="1">
                <a:solidFill>
                  <a:srgbClr val="F8F8F8"/>
                </a:solidFill>
                <a:effectLst/>
                <a:latin typeface="Inter"/>
              </a:rPr>
              <a:t>color</a:t>
            </a:r>
            <a:r>
              <a:rPr lang="en-GB" b="0" i="0" u="none" strike="noStrike" dirty="0">
                <a:solidFill>
                  <a:srgbClr val="F8F8F8"/>
                </a:solidFill>
                <a:effectLst/>
                <a:latin typeface="Inter"/>
              </a:rPr>
              <a:t> variations </a:t>
            </a:r>
          </a:p>
          <a:p>
            <a:pPr algn="l">
              <a:buFont typeface="Arial" panose="020B0604020202020204" pitchFamily="34" charset="0"/>
              <a:buChar char="•"/>
            </a:pPr>
            <a:r>
              <a:rPr lang="en-GB" b="0" i="0" u="none" strike="noStrike" dirty="0">
                <a:solidFill>
                  <a:srgbClr val="F8F8F8"/>
                </a:solidFill>
                <a:effectLst/>
                <a:latin typeface="Inter"/>
              </a:rPr>
              <a:t>.</a:t>
            </a: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821202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dirty="0">
                <a:effectLst/>
                <a:latin typeface="Helvetica Neue" panose="02000503000000020004" pitchFamily="2" charset="0"/>
              </a:rPr>
              <a:t>1.</a:t>
            </a:r>
            <a:r>
              <a:rPr lang="en-GB" b="1" dirty="0">
                <a:effectLst/>
                <a:latin typeface="Helvetica Neue" panose="02000503000000020004" pitchFamily="2" charset="0"/>
              </a:rPr>
              <a:t>Key Steps in the SIFT Algorithm:</a:t>
            </a:r>
            <a:r>
              <a:rPr lang="en-GB" dirty="0">
                <a:effectLst/>
                <a:latin typeface="Helvetica Neue" panose="02000503000000020004" pitchFamily="2" charset="0"/>
              </a:rPr>
              <a:t> </a:t>
            </a:r>
            <a:r>
              <a:rPr lang="en-GB" b="1" dirty="0">
                <a:effectLst/>
                <a:latin typeface="Helvetica Neue" panose="02000503000000020004" pitchFamily="2" charset="0"/>
              </a:rPr>
              <a:t>Scale-space Extrema Detection:</a:t>
            </a:r>
            <a:endParaRPr lang="en-GB" dirty="0">
              <a:effectLst/>
              <a:latin typeface="Helvetica Neue" panose="02000503000000020004" pitchFamily="2" charset="0"/>
            </a:endParaRPr>
          </a:p>
          <a:p>
            <a:pPr marL="171450" indent="-171450">
              <a:buFont typeface="Arial" panose="020B0604020202020204" pitchFamily="34" charset="0"/>
              <a:buChar char="•"/>
            </a:pPr>
            <a:r>
              <a:rPr lang="en-GB" dirty="0">
                <a:effectLst/>
                <a:latin typeface="Helvetica Neue" panose="02000503000000020004" pitchFamily="2" charset="0"/>
              </a:rPr>
              <a:t>The first step involves searching for stable </a:t>
            </a:r>
            <a:r>
              <a:rPr lang="en-GB" dirty="0" err="1">
                <a:effectLst/>
                <a:latin typeface="Helvetica Neue" panose="02000503000000020004" pitchFamily="2" charset="0"/>
              </a:rPr>
              <a:t>keypoint</a:t>
            </a:r>
            <a:r>
              <a:rPr lang="en-GB" dirty="0">
                <a:effectLst/>
                <a:latin typeface="Helvetica Neue" panose="02000503000000020004" pitchFamily="2" charset="0"/>
              </a:rPr>
              <a:t> locations over multiple scales using a Difference of Gaussian (</a:t>
            </a:r>
            <a:r>
              <a:rPr lang="en-GB" dirty="0" err="1">
                <a:effectLst/>
                <a:latin typeface="Helvetica Neue" panose="02000503000000020004" pitchFamily="2" charset="0"/>
              </a:rPr>
              <a:t>DoG</a:t>
            </a:r>
            <a:r>
              <a:rPr lang="en-GB" dirty="0">
                <a:effectLst/>
                <a:latin typeface="Helvetica Neue" panose="02000503000000020004" pitchFamily="2" charset="0"/>
              </a:rPr>
              <a:t>) function. This is achieved by constructing a scale-space representation of the image through Gaussian blurring and then subtracting adjacent blurred images.</a:t>
            </a:r>
          </a:p>
          <a:p>
            <a:pPr marL="171450" indent="-171450">
              <a:buFont typeface="Arial" panose="020B0604020202020204" pitchFamily="34" charset="0"/>
              <a:buChar char="•"/>
            </a:pPr>
            <a:r>
              <a:rPr lang="en-GB" dirty="0" err="1">
                <a:effectLst/>
                <a:latin typeface="Helvetica Neue" panose="02000503000000020004" pitchFamily="2" charset="0"/>
              </a:rPr>
              <a:t>Keypoints</a:t>
            </a:r>
            <a:r>
              <a:rPr lang="en-GB" dirty="0">
                <a:effectLst/>
                <a:latin typeface="Helvetica Neue" panose="02000503000000020004" pitchFamily="2" charset="0"/>
              </a:rPr>
              <a:t> are identified as local maxima and minima of the </a:t>
            </a:r>
            <a:r>
              <a:rPr lang="en-GB" dirty="0" err="1">
                <a:effectLst/>
                <a:latin typeface="Helvetica Neue" panose="02000503000000020004" pitchFamily="2" charset="0"/>
              </a:rPr>
              <a:t>DoG</a:t>
            </a:r>
            <a:r>
              <a:rPr lang="en-GB" dirty="0">
                <a:effectLst/>
                <a:latin typeface="Helvetica Neue" panose="02000503000000020004" pitchFamily="2" charset="0"/>
              </a:rPr>
              <a:t> that remain stable across different scales.</a:t>
            </a:r>
          </a:p>
          <a:p>
            <a:r>
              <a:rPr lang="en-GB" dirty="0">
                <a:effectLst/>
                <a:latin typeface="Helvetica Neue" panose="02000503000000020004" pitchFamily="2" charset="0"/>
              </a:rPr>
              <a:t>2.</a:t>
            </a:r>
            <a:r>
              <a:rPr lang="en-GB" b="1" dirty="0">
                <a:effectLst/>
                <a:latin typeface="Helvetica Neue" panose="02000503000000020004" pitchFamily="2" charset="0"/>
              </a:rPr>
              <a:t>Keypoint Localization:</a:t>
            </a:r>
            <a:endParaRPr lang="en-GB" dirty="0">
              <a:effectLst/>
              <a:latin typeface="Helvetica Neue" panose="02000503000000020004" pitchFamily="2" charset="0"/>
            </a:endParaRPr>
          </a:p>
          <a:p>
            <a:pPr marL="171450" indent="-171450">
              <a:buFont typeface="Arial" panose="020B0604020202020204" pitchFamily="34" charset="0"/>
              <a:buChar char="•"/>
            </a:pPr>
            <a:r>
              <a:rPr lang="en-GB" dirty="0">
                <a:effectLst/>
                <a:latin typeface="Helvetica Neue" panose="02000503000000020004" pitchFamily="2" charset="0"/>
              </a:rPr>
              <a:t>Once potential </a:t>
            </a:r>
            <a:r>
              <a:rPr lang="en-GB" dirty="0" err="1">
                <a:effectLst/>
                <a:latin typeface="Helvetica Neue" panose="02000503000000020004" pitchFamily="2" charset="0"/>
              </a:rPr>
              <a:t>keypoints</a:t>
            </a:r>
            <a:r>
              <a:rPr lang="en-GB" dirty="0">
                <a:effectLst/>
                <a:latin typeface="Helvetica Neue" panose="02000503000000020004" pitchFamily="2" charset="0"/>
              </a:rPr>
              <a:t> are identified, they are refined to sub-pixel accuracy. This involves fitting a quadratic function to the local sample points to determine the exact location, scale, and contrast of each </a:t>
            </a:r>
            <a:r>
              <a:rPr lang="en-GB" dirty="0" err="1">
                <a:effectLst/>
                <a:latin typeface="Helvetica Neue" panose="02000503000000020004" pitchFamily="2" charset="0"/>
              </a:rPr>
              <a:t>keypoint</a:t>
            </a:r>
            <a:r>
              <a:rPr lang="en-GB" dirty="0">
                <a:effectLst/>
                <a:latin typeface="Helvetica Neue" panose="02000503000000020004" pitchFamily="2" charset="0"/>
              </a:rPr>
              <a:t>.</a:t>
            </a:r>
          </a:p>
          <a:p>
            <a:pPr marL="171450" indent="-171450">
              <a:buFont typeface="Arial" panose="020B0604020202020204" pitchFamily="34" charset="0"/>
              <a:buChar char="•"/>
            </a:pPr>
            <a:r>
              <a:rPr lang="en-GB" dirty="0" err="1">
                <a:effectLst/>
                <a:latin typeface="Helvetica Neue" panose="02000503000000020004" pitchFamily="2" charset="0"/>
              </a:rPr>
              <a:t>Keypoints</a:t>
            </a:r>
            <a:r>
              <a:rPr lang="en-GB" dirty="0">
                <a:effectLst/>
                <a:latin typeface="Helvetica Neue" panose="02000503000000020004" pitchFamily="2" charset="0"/>
              </a:rPr>
              <a:t> with low contrast or poorly localized along edges are discarded to improve robustness.</a:t>
            </a:r>
          </a:p>
          <a:p>
            <a:r>
              <a:rPr lang="en-GB" dirty="0">
                <a:effectLst/>
                <a:latin typeface="Helvetica Neue" panose="02000503000000020004" pitchFamily="2" charset="0"/>
              </a:rPr>
              <a:t>3.</a:t>
            </a:r>
            <a:r>
              <a:rPr lang="en-GB" b="1" dirty="0">
                <a:effectLst/>
                <a:latin typeface="Helvetica Neue" panose="02000503000000020004" pitchFamily="2" charset="0"/>
              </a:rPr>
              <a:t>Orientation Assignment:</a:t>
            </a:r>
            <a:endParaRPr lang="en-GB" dirty="0">
              <a:effectLst/>
              <a:latin typeface="Helvetica Neue" panose="02000503000000020004" pitchFamily="2" charset="0"/>
            </a:endParaRPr>
          </a:p>
          <a:p>
            <a:pPr marL="171450" indent="-171450">
              <a:buFont typeface="Arial" panose="020B0604020202020204" pitchFamily="34" charset="0"/>
              <a:buChar char="•"/>
            </a:pPr>
            <a:r>
              <a:rPr lang="en-GB" dirty="0">
                <a:effectLst/>
                <a:latin typeface="Helvetica Neue" panose="02000503000000020004" pitchFamily="2" charset="0"/>
              </a:rPr>
              <a:t>Each </a:t>
            </a:r>
            <a:r>
              <a:rPr lang="en-GB" dirty="0" err="1">
                <a:effectLst/>
                <a:latin typeface="Helvetica Neue" panose="02000503000000020004" pitchFamily="2" charset="0"/>
              </a:rPr>
              <a:t>keypoint</a:t>
            </a:r>
            <a:r>
              <a:rPr lang="en-GB" dirty="0">
                <a:effectLst/>
                <a:latin typeface="Helvetica Neue" panose="02000503000000020004" pitchFamily="2" charset="0"/>
              </a:rPr>
              <a:t> is assigned one or more orientations based on the local gradient directions of the image. This step ensures that the descriptors are invariant to image rotation.</a:t>
            </a:r>
          </a:p>
          <a:p>
            <a:pPr marL="171450" indent="-171450">
              <a:buFont typeface="Arial" panose="020B0604020202020204" pitchFamily="34" charset="0"/>
              <a:buChar char="•"/>
            </a:pPr>
            <a:r>
              <a:rPr lang="en-GB" dirty="0">
                <a:effectLst/>
                <a:latin typeface="Helvetica Neue" panose="02000503000000020004" pitchFamily="2" charset="0"/>
              </a:rPr>
              <a:t>A histogram of gradient directions is computed in the </a:t>
            </a:r>
            <a:r>
              <a:rPr lang="en-GB" dirty="0" err="1">
                <a:effectLst/>
                <a:latin typeface="Helvetica Neue" panose="02000503000000020004" pitchFamily="2" charset="0"/>
              </a:rPr>
              <a:t>neighborhood</a:t>
            </a:r>
            <a:r>
              <a:rPr lang="en-GB" dirty="0">
                <a:effectLst/>
                <a:latin typeface="Helvetica Neue" panose="02000503000000020004" pitchFamily="2" charset="0"/>
              </a:rPr>
              <a:t> of the </a:t>
            </a:r>
            <a:r>
              <a:rPr lang="en-GB" dirty="0" err="1">
                <a:effectLst/>
                <a:latin typeface="Helvetica Neue" panose="02000503000000020004" pitchFamily="2" charset="0"/>
              </a:rPr>
              <a:t>keypoint</a:t>
            </a:r>
            <a:r>
              <a:rPr lang="en-GB" dirty="0">
                <a:effectLst/>
                <a:latin typeface="Helvetica Neue" panose="02000503000000020004" pitchFamily="2" charset="0"/>
              </a:rPr>
              <a:t>, and the peak(s) of this histogram determine the </a:t>
            </a:r>
            <a:r>
              <a:rPr lang="en-GB" dirty="0" err="1">
                <a:effectLst/>
                <a:latin typeface="Helvetica Neue" panose="02000503000000020004" pitchFamily="2" charset="0"/>
              </a:rPr>
              <a:t>keypoint</a:t>
            </a:r>
            <a:r>
              <a:rPr lang="en-GB" dirty="0">
                <a:effectLst/>
                <a:latin typeface="Helvetica Neue" panose="02000503000000020004" pitchFamily="2" charset="0"/>
              </a:rPr>
              <a:t> orientation(s).</a:t>
            </a:r>
          </a:p>
          <a:p>
            <a:r>
              <a:rPr lang="en-GB" dirty="0">
                <a:effectLst/>
                <a:latin typeface="Helvetica Neue" panose="02000503000000020004" pitchFamily="2" charset="0"/>
              </a:rPr>
              <a:t>4.</a:t>
            </a:r>
            <a:r>
              <a:rPr lang="en-GB" b="1" dirty="0">
                <a:effectLst/>
                <a:latin typeface="Helvetica Neue" panose="02000503000000020004" pitchFamily="2" charset="0"/>
              </a:rPr>
              <a:t>Keypoint Descriptor:</a:t>
            </a:r>
            <a:endParaRPr lang="en-GB" dirty="0">
              <a:effectLst/>
              <a:latin typeface="Helvetica Neue" panose="02000503000000020004" pitchFamily="2" charset="0"/>
            </a:endParaRPr>
          </a:p>
          <a:p>
            <a:pPr marL="171450" indent="-171450">
              <a:buFont typeface="Arial" panose="020B0604020202020204" pitchFamily="34" charset="0"/>
              <a:buChar char="•"/>
            </a:pPr>
            <a:r>
              <a:rPr lang="en-GB" dirty="0">
                <a:effectLst/>
                <a:latin typeface="Helvetica Neue" panose="02000503000000020004" pitchFamily="2" charset="0"/>
              </a:rPr>
              <a:t>A region around each </a:t>
            </a:r>
            <a:r>
              <a:rPr lang="en-GB" dirty="0" err="1">
                <a:effectLst/>
                <a:latin typeface="Helvetica Neue" panose="02000503000000020004" pitchFamily="2" charset="0"/>
              </a:rPr>
              <a:t>keypoint</a:t>
            </a:r>
            <a:r>
              <a:rPr lang="en-GB" dirty="0">
                <a:effectLst/>
                <a:latin typeface="Helvetica Neue" panose="02000503000000020004" pitchFamily="2" charset="0"/>
              </a:rPr>
              <a:t> is divided into a grid of smaller regions, and a local gradient histogram is computed for each sub-region. The concatenation of these histograms forms the </a:t>
            </a:r>
            <a:r>
              <a:rPr lang="en-GB" dirty="0" err="1">
                <a:effectLst/>
                <a:latin typeface="Helvetica Neue" panose="02000503000000020004" pitchFamily="2" charset="0"/>
              </a:rPr>
              <a:t>keypoint</a:t>
            </a:r>
            <a:r>
              <a:rPr lang="en-GB" dirty="0">
                <a:effectLst/>
                <a:latin typeface="Helvetica Neue" panose="02000503000000020004" pitchFamily="2" charset="0"/>
              </a:rPr>
              <a:t> descriptor.</a:t>
            </a:r>
          </a:p>
          <a:p>
            <a:pPr marL="171450" indent="-171450">
              <a:buFont typeface="Arial" panose="020B0604020202020204" pitchFamily="34" charset="0"/>
              <a:buChar char="•"/>
            </a:pPr>
            <a:r>
              <a:rPr lang="en-GB" dirty="0">
                <a:effectLst/>
                <a:latin typeface="Helvetica Neue" panose="02000503000000020004" pitchFamily="2" charset="0"/>
              </a:rPr>
              <a:t>The descriptor is typically a 128-dimensional vector that is invariant to changes in illumination and viewpoint.</a:t>
            </a:r>
          </a:p>
          <a:p>
            <a:pPr algn="l">
              <a:buFont typeface="Arial" panose="020B0604020202020204" pitchFamily="34" charset="0"/>
              <a:buNone/>
            </a:pPr>
            <a:endParaRPr lang="en-GB" b="0" i="0" u="none" strike="noStrike" dirty="0">
              <a:solidFill>
                <a:srgbClr val="F8F8F8"/>
              </a:solidFill>
              <a:effectLst/>
              <a:latin typeface="Inter"/>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197820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buFont typeface="+mj-lt"/>
              <a:buAutoNum type="arabicPeriod"/>
            </a:pPr>
            <a:r>
              <a:rPr lang="en-GB" b="1" i="0" u="none" strike="noStrike" dirty="0">
                <a:solidFill>
                  <a:srgbClr val="F8F8F8"/>
                </a:solidFill>
                <a:effectLst/>
                <a:latin typeface="Inter"/>
              </a:rPr>
              <a:t>Key Steps in the HOG Algorithm:</a:t>
            </a:r>
            <a:r>
              <a:rPr lang="en-GB" b="0" i="0" u="none" strike="noStrike" dirty="0">
                <a:solidFill>
                  <a:srgbClr val="F8F8F8"/>
                </a:solidFill>
                <a:effectLst/>
                <a:highlight>
                  <a:srgbClr val="121212"/>
                </a:highlight>
                <a:latin typeface="Inter"/>
              </a:rPr>
              <a:t> </a:t>
            </a:r>
            <a:r>
              <a:rPr lang="en-GB" b="1" i="0" u="none" strike="noStrike" dirty="0">
                <a:solidFill>
                  <a:srgbClr val="F8F8F8"/>
                </a:solidFill>
                <a:effectLst/>
                <a:latin typeface="Inter"/>
              </a:rPr>
              <a:t>Gradient Computation:</a:t>
            </a:r>
            <a:endParaRPr lang="en-GB" b="0" i="0" u="none" strike="noStrike" dirty="0">
              <a:solidFill>
                <a:srgbClr val="F8F8F8"/>
              </a:solidFill>
              <a:effectLst/>
              <a:latin typeface="Inter"/>
            </a:endParaRPr>
          </a:p>
          <a:p>
            <a:pPr marL="742950" lvl="1" indent="-285750" algn="l">
              <a:buFont typeface="Arial" panose="020B0604020202020204" pitchFamily="34" charset="0"/>
              <a:buChar char="•"/>
            </a:pPr>
            <a:r>
              <a:rPr lang="en-GB" b="0" i="0" u="none" strike="noStrike" dirty="0">
                <a:solidFill>
                  <a:srgbClr val="F8F8F8"/>
                </a:solidFill>
                <a:effectLst/>
                <a:latin typeface="Inter"/>
              </a:rPr>
              <a:t>The first step involves computing the gradient of the image. This is typically done using filters like the Sobel operator to calculate the gradients in the x and y directions. The gradient magnitude and orientation are then derived from these gradients </a:t>
            </a:r>
          </a:p>
          <a:p>
            <a:pPr algn="l">
              <a:buFont typeface="+mj-lt"/>
              <a:buAutoNum type="arabicPeriod"/>
            </a:pPr>
            <a:r>
              <a:rPr lang="en-GB" b="1" i="0" u="none" strike="noStrike" dirty="0">
                <a:solidFill>
                  <a:srgbClr val="F8F8F8"/>
                </a:solidFill>
                <a:effectLst/>
                <a:latin typeface="Inter"/>
              </a:rPr>
              <a:t>Orientation Binning:</a:t>
            </a:r>
            <a:endParaRPr lang="en-GB" b="0" i="0" u="none" strike="noStrike" dirty="0">
              <a:solidFill>
                <a:srgbClr val="F8F8F8"/>
              </a:solidFill>
              <a:effectLst/>
              <a:latin typeface="Inter"/>
            </a:endParaRPr>
          </a:p>
          <a:p>
            <a:pPr marL="742950" lvl="1" indent="-285750" algn="l">
              <a:buFont typeface="Arial" panose="020B0604020202020204" pitchFamily="34" charset="0"/>
              <a:buChar char="•"/>
            </a:pPr>
            <a:r>
              <a:rPr lang="en-GB" b="0" i="0" u="none" strike="noStrike" dirty="0">
                <a:solidFill>
                  <a:srgbClr val="F8F8F8"/>
                </a:solidFill>
                <a:effectLst/>
                <a:latin typeface="Inter"/>
              </a:rPr>
              <a:t>The image is divided into small, connected regions called cells (e.g., 8x8 pixels). For each cell, a histogram of gradient directions is created. The gradient orientations are quantized into a fixed number of bins (e.g., 9 bins for angles ranging from 0 to 180 degrees) </a:t>
            </a:r>
          </a:p>
          <a:p>
            <a:pPr marL="742950" lvl="1" indent="-285750" algn="l">
              <a:buFont typeface="Arial" panose="020B0604020202020204" pitchFamily="34" charset="0"/>
              <a:buChar char="•"/>
            </a:pPr>
            <a:r>
              <a:rPr lang="en-GB" b="0" i="0" u="none" strike="noStrike" dirty="0">
                <a:solidFill>
                  <a:srgbClr val="F8F8F8"/>
                </a:solidFill>
                <a:effectLst/>
                <a:latin typeface="Inter"/>
              </a:rPr>
              <a:t>Each pixel within a cell contributes to the histogram based on its gradient magnitude and orientation. This step captures the local shape information within the cell </a:t>
            </a:r>
          </a:p>
          <a:p>
            <a:pPr algn="l">
              <a:buFont typeface="+mj-lt"/>
              <a:buAutoNum type="arabicPeriod"/>
            </a:pPr>
            <a:r>
              <a:rPr lang="en-GB" b="1" i="0" u="none" strike="noStrike" dirty="0">
                <a:solidFill>
                  <a:srgbClr val="F8F8F8"/>
                </a:solidFill>
                <a:effectLst/>
                <a:latin typeface="Inter"/>
              </a:rPr>
              <a:t>Descriptor Blocks:</a:t>
            </a:r>
            <a:endParaRPr lang="en-GB" b="0" i="0" u="none" strike="noStrike" dirty="0">
              <a:solidFill>
                <a:srgbClr val="F8F8F8"/>
              </a:solidFill>
              <a:effectLst/>
              <a:latin typeface="Inter"/>
            </a:endParaRPr>
          </a:p>
          <a:p>
            <a:pPr marL="742950" lvl="1" indent="-285750" algn="l">
              <a:buFont typeface="Arial" panose="020B0604020202020204" pitchFamily="34" charset="0"/>
              <a:buChar char="•"/>
            </a:pPr>
            <a:r>
              <a:rPr lang="en-GB" b="0" i="0" u="none" strike="noStrike" dirty="0">
                <a:solidFill>
                  <a:srgbClr val="F8F8F8"/>
                </a:solidFill>
                <a:effectLst/>
                <a:latin typeface="Inter"/>
              </a:rPr>
              <a:t>To account for changes in illumination and contrast, the histograms are normalized. This is done by grouping cells into larger, overlapping blocks (e.g., 2x2 cells per block). The histograms within each block are concatenated and normalized to form the block descriptor.</a:t>
            </a:r>
          </a:p>
          <a:p>
            <a:pPr marL="742950" lvl="1" indent="-285750" algn="l">
              <a:buFont typeface="Arial" panose="020B0604020202020204" pitchFamily="34" charset="0"/>
              <a:buChar char="•"/>
            </a:pPr>
            <a:r>
              <a:rPr lang="en-GB" b="0" i="0" u="none" strike="noStrike" dirty="0">
                <a:solidFill>
                  <a:srgbClr val="F8F8F8"/>
                </a:solidFill>
                <a:effectLst/>
                <a:latin typeface="Inter"/>
              </a:rPr>
              <a:t>The normalization helps in making the descriptor invariant to changes in lighting and contrast.</a:t>
            </a:r>
          </a:p>
          <a:p>
            <a:pPr algn="l">
              <a:buFont typeface="+mj-lt"/>
              <a:buAutoNum type="arabicPeriod"/>
            </a:pPr>
            <a:r>
              <a:rPr lang="en-GB" b="1" i="0" u="none" strike="noStrike" dirty="0">
                <a:solidFill>
                  <a:srgbClr val="F8F8F8"/>
                </a:solidFill>
                <a:effectLst/>
                <a:latin typeface="Inter"/>
              </a:rPr>
              <a:t>HOG Descriptor:</a:t>
            </a:r>
            <a:endParaRPr lang="en-GB" b="0" i="0" u="none" strike="noStrike" dirty="0">
              <a:solidFill>
                <a:srgbClr val="F8F8F8"/>
              </a:solidFill>
              <a:effectLst/>
              <a:latin typeface="Inter"/>
            </a:endParaRPr>
          </a:p>
          <a:p>
            <a:pPr marL="742950" lvl="1" indent="-285750" algn="l">
              <a:buFont typeface="Arial" panose="020B0604020202020204" pitchFamily="34" charset="0"/>
              <a:buChar char="•"/>
            </a:pPr>
            <a:r>
              <a:rPr lang="en-GB" b="0" i="0" u="none" strike="noStrike" dirty="0">
                <a:solidFill>
                  <a:srgbClr val="F8F8F8"/>
                </a:solidFill>
                <a:effectLst/>
                <a:latin typeface="Inter"/>
              </a:rPr>
              <a:t>The final HOG descriptor is a concatenated vector of all the normalized block histograms. This descriptor captures the distribution of gradient orientations over the entire image or a region of interest </a:t>
            </a:r>
          </a:p>
          <a:p>
            <a:pPr marL="742950" lvl="1" indent="-285750" algn="l">
              <a:buFont typeface="Arial" panose="020B0604020202020204" pitchFamily="34" charset="0"/>
              <a:buChar char="•"/>
            </a:pPr>
            <a:r>
              <a:rPr lang="en-GB" b="0" i="0" u="none" strike="noStrike" dirty="0">
                <a:solidFill>
                  <a:srgbClr val="F8F8F8"/>
                </a:solidFill>
                <a:effectLst/>
                <a:latin typeface="Inter"/>
              </a:rPr>
              <a:t>The resulting feature vector is used for further processing, such as feeding into a machine learning classifier for object detection.</a:t>
            </a:r>
          </a:p>
          <a:p>
            <a:pPr algn="l">
              <a:buFont typeface="Arial" panose="020B0604020202020204" pitchFamily="34" charset="0"/>
              <a:buNone/>
            </a:pPr>
            <a:endParaRPr lang="en-GB" b="1" i="0" u="none" strike="noStrike" dirty="0">
              <a:solidFill>
                <a:srgbClr val="F8F8F8"/>
              </a:solidFill>
              <a:effectLst/>
              <a:latin typeface="Inter"/>
            </a:endParaRPr>
          </a:p>
          <a:p>
            <a:pPr algn="l">
              <a:buFont typeface="Arial" panose="020B0604020202020204" pitchFamily="34" charset="0"/>
              <a:buNone/>
            </a:pPr>
            <a:endParaRPr lang="en-GB" b="1" i="0" u="none" strike="noStrike" dirty="0">
              <a:solidFill>
                <a:srgbClr val="F8F8F8"/>
              </a:solidFill>
              <a:effectLst/>
              <a:latin typeface="Inter"/>
            </a:endParaRPr>
          </a:p>
          <a:p>
            <a:pPr algn="l">
              <a:buFont typeface="Arial" panose="020B0604020202020204" pitchFamily="34" charset="0"/>
              <a:buNone/>
            </a:pPr>
            <a:r>
              <a:rPr lang="en-GB" b="1" i="0" u="none" strike="noStrike" dirty="0">
                <a:solidFill>
                  <a:srgbClr val="F8F8F8"/>
                </a:solidFill>
                <a:effectLst/>
                <a:latin typeface="Inter"/>
              </a:rPr>
              <a:t>Advantages and Limitations:</a:t>
            </a:r>
            <a:r>
              <a:rPr lang="en-GB" b="0" i="0" u="none" strike="noStrike" dirty="0">
                <a:solidFill>
                  <a:srgbClr val="F8F8F8"/>
                </a:solidFill>
                <a:effectLst/>
                <a:highlight>
                  <a:srgbClr val="121212"/>
                </a:highlight>
                <a:latin typeface="Inter"/>
              </a:rPr>
              <a:t> </a:t>
            </a:r>
          </a:p>
          <a:p>
            <a:pPr marL="171450" indent="-171450" algn="l">
              <a:buFont typeface="Arial" panose="020B0604020202020204" pitchFamily="34" charset="0"/>
              <a:buChar char="•"/>
            </a:pPr>
            <a:r>
              <a:rPr lang="en-GB" b="1" i="0" u="none" strike="noStrike" dirty="0">
                <a:solidFill>
                  <a:srgbClr val="F8F8F8"/>
                </a:solidFill>
                <a:effectLst/>
                <a:latin typeface="Inter"/>
              </a:rPr>
              <a:t>Advantages:</a:t>
            </a:r>
            <a:r>
              <a:rPr lang="en-GB" b="0" i="0" u="none" strike="noStrike" dirty="0">
                <a:solidFill>
                  <a:srgbClr val="F8F8F8"/>
                </a:solidFill>
                <a:effectLst/>
                <a:latin typeface="Inter"/>
              </a:rPr>
              <a:t> HOG is robust to changes in illumination and small deformations. It provides a dense and rich representation of the local shape information in an image, making it effective for object detection tasks.</a:t>
            </a:r>
          </a:p>
          <a:p>
            <a:pPr marL="171450" indent="-171450" algn="l">
              <a:buFont typeface="Arial" panose="020B0604020202020204" pitchFamily="34" charset="0"/>
              <a:buChar char="•"/>
            </a:pPr>
            <a:r>
              <a:rPr lang="en-GB" b="1" i="0" u="none" strike="noStrike" dirty="0">
                <a:solidFill>
                  <a:srgbClr val="F8F8F8"/>
                </a:solidFill>
                <a:effectLst/>
                <a:latin typeface="Inter"/>
              </a:rPr>
              <a:t>Limitations:</a:t>
            </a:r>
            <a:r>
              <a:rPr lang="en-GB" b="0" i="0" u="none" strike="noStrike" dirty="0">
                <a:solidFill>
                  <a:srgbClr val="F8F8F8"/>
                </a:solidFill>
                <a:effectLst/>
                <a:latin typeface="Inter"/>
              </a:rPr>
              <a:t> HOG can be computationally intensive, especially for large images. It also requires careful tuning of parameters like cell size, block size, and the number of orientation bins to achieve optimal performance </a:t>
            </a: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1624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45746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130169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25998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291839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664206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14868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5" name="Footer Placeholder 4">
            <a:extLst>
              <a:ext uri="{FF2B5EF4-FFF2-40B4-BE49-F238E27FC236}">
                <a16:creationId xmlns:a16="http://schemas.microsoft.com/office/drawing/2014/main" id="{F8A7B14F-5AF5-1D9E-B938-5633DF682982}"/>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819021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GB" b="0" i="0" dirty="0">
                <a:solidFill>
                  <a:srgbClr val="0C0D0E"/>
                </a:solidFill>
                <a:effectLst/>
                <a:highlight>
                  <a:srgbClr val="FFFFFF"/>
                </a:highlight>
                <a:latin typeface="-apple-system"/>
              </a:rPr>
              <a:t>Both involves in changing the shape of the image. In resizing we are changing height and width as necessary. While, in rescaling we have to maintain the width to height ratio. Hence, rescaling do not cause distortion or skewing.</a:t>
            </a:r>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438306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216528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08385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157193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314837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640882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284241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demo backup: https://drive.google.com/file/d/1ZTo4s2R087DQ3RH9yXV_LUSHPTXR-qWH/view?usp=sharing</a:t>
            </a:r>
            <a:endParaRPr lang="en-US"/>
          </a:p>
        </p:txBody>
      </p:sp>
      <p:sp>
        <p:nvSpPr>
          <p:cNvPr id="5" name="Footer Placeholder 4">
            <a:extLst>
              <a:ext uri="{FF2B5EF4-FFF2-40B4-BE49-F238E27FC236}">
                <a16:creationId xmlns:a16="http://schemas.microsoft.com/office/drawing/2014/main" id="{E393A940-5896-27CA-888A-1F52A6D20AD8}"/>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54602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2C939341-3DCC-3EF8-E426-9AF90CDCB88D}"/>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18481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latin typeface="Calibri"/>
              <a:ea typeface="Calibri"/>
              <a:cs typeface="Calibri"/>
            </a:endParaRPr>
          </a:p>
        </p:txBody>
      </p:sp>
      <p:sp>
        <p:nvSpPr>
          <p:cNvPr id="5" name="Footer Placeholder 4">
            <a:extLst>
              <a:ext uri="{FF2B5EF4-FFF2-40B4-BE49-F238E27FC236}">
                <a16:creationId xmlns:a16="http://schemas.microsoft.com/office/drawing/2014/main" id="{2C939341-3DCC-3EF8-E426-9AF90CDCB88D}"/>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44730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000000"/>
                </a:solidFill>
                <a:effectLst/>
                <a:highlight>
                  <a:srgbClr val="B2BFFF"/>
                </a:highlight>
                <a:latin typeface="Merriweather Sans" panose="020F0502020204030204" pitchFamily="34" charset="0"/>
              </a:rPr>
              <a:t>Hierarchical Models of the Visual System -  https://</a:t>
            </a:r>
            <a:r>
              <a:rPr lang="en-GB" b="1" i="0" dirty="0" err="1">
                <a:solidFill>
                  <a:srgbClr val="000000"/>
                </a:solidFill>
                <a:effectLst/>
                <a:highlight>
                  <a:srgbClr val="B2BFFF"/>
                </a:highlight>
                <a:latin typeface="Merriweather Sans" panose="020F0502020204030204" pitchFamily="34" charset="0"/>
              </a:rPr>
              <a:t>link.springer.com</a:t>
            </a:r>
            <a:r>
              <a:rPr lang="en-GB" b="1" i="0" dirty="0">
                <a:solidFill>
                  <a:srgbClr val="000000"/>
                </a:solidFill>
                <a:effectLst/>
                <a:highlight>
                  <a:srgbClr val="B2BFFF"/>
                </a:highlight>
                <a:latin typeface="Merriweather Sans" panose="020F0502020204030204" pitchFamily="34" charset="0"/>
              </a:rPr>
              <a:t>/</a:t>
            </a:r>
            <a:r>
              <a:rPr lang="en-GB" b="1" i="0" dirty="0" err="1">
                <a:solidFill>
                  <a:srgbClr val="000000"/>
                </a:solidFill>
                <a:effectLst/>
                <a:highlight>
                  <a:srgbClr val="B2BFFF"/>
                </a:highlight>
                <a:latin typeface="Merriweather Sans" panose="020F0502020204030204" pitchFamily="34" charset="0"/>
              </a:rPr>
              <a:t>referenceworkentry</a:t>
            </a:r>
            <a:r>
              <a:rPr lang="en-GB" b="1" i="0" dirty="0">
                <a:solidFill>
                  <a:srgbClr val="000000"/>
                </a:solidFill>
                <a:effectLst/>
                <a:highlight>
                  <a:srgbClr val="B2BFFF"/>
                </a:highlight>
                <a:latin typeface="Merriweather Sans" panose="020F0502020204030204" pitchFamily="34" charset="0"/>
              </a:rPr>
              <a:t>/10.1007/978-1-4614-7320-6_345-1</a:t>
            </a:r>
          </a:p>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52618466-FD50-57FA-9649-AED4A535D1FF}"/>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4112956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52618466-FD50-57FA-9649-AED4A535D1FF}"/>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81727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latin typeface="Calibri"/>
                <a:ea typeface="Calibri"/>
                <a:cs typeface="Calibri"/>
              </a:rPr>
              <a:t>Ví dụ, nó có thể được sử dụng trong hình ảnh y tế để phác thảo các cấu trúc giải phẫu.</a:t>
            </a:r>
          </a:p>
          <a:p>
            <a:r>
              <a:rPr lang="vi-VN">
                <a:latin typeface="Calibri"/>
                <a:ea typeface="Calibri"/>
                <a:cs typeface="Calibri"/>
              </a:rPr>
              <a:t>===</a:t>
            </a:r>
            <a:endParaRPr lang="vi-VN" dirty="0">
              <a:latin typeface="Calibri"/>
              <a:ea typeface="Calibri"/>
              <a:cs typeface="Calibri"/>
            </a:endParaRPr>
          </a:p>
          <a:p>
            <a:pPr algn="l"/>
            <a:r>
              <a:rPr lang="en-GB" b="1" i="0" dirty="0">
                <a:solidFill>
                  <a:srgbClr val="0C163B"/>
                </a:solidFill>
                <a:effectLst/>
                <a:highlight>
                  <a:srgbClr val="FFFFFF"/>
                </a:highlight>
                <a:latin typeface="sofia-pro"/>
              </a:rPr>
              <a:t>Pros</a:t>
            </a:r>
          </a:p>
          <a:p>
            <a:pPr algn="l">
              <a:buFont typeface="Arial" panose="020B0604020202020204" pitchFamily="34" charset="0"/>
              <a:buChar char="•"/>
            </a:pPr>
            <a:r>
              <a:rPr lang="en-GB" b="1" i="0" dirty="0">
                <a:solidFill>
                  <a:srgbClr val="0C163B"/>
                </a:solidFill>
                <a:effectLst/>
                <a:highlight>
                  <a:srgbClr val="FFFFFF"/>
                </a:highlight>
                <a:latin typeface="Inter"/>
              </a:rPr>
              <a:t>Structural Information: </a:t>
            </a:r>
            <a:r>
              <a:rPr lang="en-GB" b="0" i="0" dirty="0">
                <a:solidFill>
                  <a:srgbClr val="0C163B"/>
                </a:solidFill>
                <a:effectLst/>
                <a:highlight>
                  <a:srgbClr val="FFFFFF"/>
                </a:highlight>
                <a:latin typeface="Inter"/>
              </a:rPr>
              <a:t>Edge detection provides valuable structural information about the objects and boundaries within an image.</a:t>
            </a:r>
          </a:p>
          <a:p>
            <a:pPr algn="l">
              <a:buFont typeface="Arial" panose="020B0604020202020204" pitchFamily="34" charset="0"/>
              <a:buChar char="•"/>
            </a:pPr>
            <a:r>
              <a:rPr lang="en-GB" b="1" i="0" dirty="0">
                <a:solidFill>
                  <a:srgbClr val="0C163B"/>
                </a:solidFill>
                <a:effectLst/>
                <a:highlight>
                  <a:srgbClr val="FFFFFF"/>
                </a:highlight>
                <a:latin typeface="Inter"/>
              </a:rPr>
              <a:t>Feature Extraction:</a:t>
            </a:r>
            <a:r>
              <a:rPr lang="en-GB" b="0" i="0" dirty="0">
                <a:solidFill>
                  <a:srgbClr val="0C163B"/>
                </a:solidFill>
                <a:effectLst/>
                <a:highlight>
                  <a:srgbClr val="FFFFFF"/>
                </a:highlight>
                <a:latin typeface="Inter"/>
              </a:rPr>
              <a:t> Other high-level features can be extracted by identifying edges, such as corners and contours.</a:t>
            </a:r>
          </a:p>
          <a:p>
            <a:pPr algn="l">
              <a:buFont typeface="Arial" panose="020B0604020202020204" pitchFamily="34" charset="0"/>
              <a:buChar char="•"/>
            </a:pPr>
            <a:r>
              <a:rPr lang="en-GB" b="1" i="0" dirty="0">
                <a:solidFill>
                  <a:srgbClr val="0C163B"/>
                </a:solidFill>
                <a:effectLst/>
                <a:highlight>
                  <a:srgbClr val="FFFFFF"/>
                </a:highlight>
                <a:latin typeface="Inter"/>
              </a:rPr>
              <a:t>Object Segmentation:</a:t>
            </a:r>
            <a:r>
              <a:rPr lang="en-GB" b="0" i="0" dirty="0">
                <a:solidFill>
                  <a:srgbClr val="0C163B"/>
                </a:solidFill>
                <a:effectLst/>
                <a:highlight>
                  <a:srgbClr val="FFFFFF"/>
                </a:highlight>
                <a:latin typeface="Inter"/>
              </a:rPr>
              <a:t> Edges can help to segment objects or regions within an image, enabling subsequent analysis or manipulation.</a:t>
            </a:r>
          </a:p>
          <a:p>
            <a:pPr algn="l"/>
            <a:r>
              <a:rPr lang="en-GB" b="1" i="0" dirty="0">
                <a:solidFill>
                  <a:srgbClr val="0C163B"/>
                </a:solidFill>
                <a:effectLst/>
                <a:highlight>
                  <a:srgbClr val="FFFFFF"/>
                </a:highlight>
                <a:latin typeface="sofia-pro"/>
              </a:rPr>
              <a:t>Cons</a:t>
            </a:r>
          </a:p>
          <a:p>
            <a:pPr algn="l">
              <a:buFont typeface="Arial" panose="020B0604020202020204" pitchFamily="34" charset="0"/>
              <a:buChar char="•"/>
            </a:pPr>
            <a:r>
              <a:rPr lang="en-GB" b="1" i="0" dirty="0">
                <a:solidFill>
                  <a:srgbClr val="0C163B"/>
                </a:solidFill>
                <a:effectLst/>
                <a:highlight>
                  <a:srgbClr val="FFFFFF"/>
                </a:highlight>
                <a:latin typeface="Inter"/>
              </a:rPr>
              <a:t>Noise Sensitivity: </a:t>
            </a:r>
            <a:r>
              <a:rPr lang="en-GB" b="0" i="0" dirty="0">
                <a:solidFill>
                  <a:srgbClr val="0C163B"/>
                </a:solidFill>
                <a:effectLst/>
                <a:highlight>
                  <a:srgbClr val="FFFFFF"/>
                </a:highlight>
                <a:latin typeface="Inter"/>
              </a:rPr>
              <a:t>Edge detection can be sensitive to noise, leading to false positives or incomplete edge detection in noisy images.</a:t>
            </a:r>
          </a:p>
          <a:p>
            <a:pPr algn="l">
              <a:buFont typeface="Arial" panose="020B0604020202020204" pitchFamily="34" charset="0"/>
              <a:buChar char="•"/>
            </a:pPr>
            <a:r>
              <a:rPr lang="en-GB" b="1" i="0" dirty="0">
                <a:solidFill>
                  <a:srgbClr val="0C163B"/>
                </a:solidFill>
                <a:effectLst/>
                <a:highlight>
                  <a:srgbClr val="FFFFFF"/>
                </a:highlight>
                <a:latin typeface="Inter"/>
              </a:rPr>
              <a:t>Edge Fragmentation: </a:t>
            </a:r>
            <a:r>
              <a:rPr lang="en-GB" b="0" i="0" dirty="0">
                <a:solidFill>
                  <a:srgbClr val="0C163B"/>
                </a:solidFill>
                <a:effectLst/>
                <a:highlight>
                  <a:srgbClr val="FFFFFF"/>
                </a:highlight>
                <a:latin typeface="Inter"/>
              </a:rPr>
              <a:t>In some cases, edges may be fragmented or discontinuous, especially when the image contains complex textures or low-contrast regions.</a:t>
            </a:r>
          </a:p>
          <a:p>
            <a:pPr algn="l">
              <a:buFont typeface="Arial" panose="020B0604020202020204" pitchFamily="34" charset="0"/>
              <a:buChar char="•"/>
            </a:pPr>
            <a:r>
              <a:rPr lang="en-GB" b="1" i="0" dirty="0">
                <a:solidFill>
                  <a:srgbClr val="0C163B"/>
                </a:solidFill>
                <a:effectLst/>
                <a:highlight>
                  <a:srgbClr val="FFFFFF"/>
                </a:highlight>
                <a:latin typeface="Inter"/>
              </a:rPr>
              <a:t>Parameter Tuning: </a:t>
            </a:r>
            <a:r>
              <a:rPr lang="en-GB" b="0" i="0" dirty="0">
                <a:solidFill>
                  <a:srgbClr val="0C163B"/>
                </a:solidFill>
                <a:effectLst/>
                <a:highlight>
                  <a:srgbClr val="FFFFFF"/>
                </a:highlight>
                <a:latin typeface="Inter"/>
              </a:rPr>
              <a:t>Some edge detection methods require fine-tuning parameters to achieve optimal results, making them more user-dependent.</a:t>
            </a:r>
          </a:p>
          <a:p>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373324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latin typeface="Calibri"/>
                <a:ea typeface="Calibri"/>
                <a:cs typeface="Calibri"/>
              </a:rPr>
              <a:t>Ví dụ: trong các ứng dụng thực tế tăng cường để theo dõi chuyển động và phủ hình ảnh kỹ thuật số một cách chính xác.</a:t>
            </a:r>
          </a:p>
          <a:p>
            <a:r>
              <a:rPr lang="vi-VN" dirty="0">
                <a:latin typeface="Calibri"/>
                <a:ea typeface="Calibri"/>
                <a:cs typeface="Calibri"/>
              </a:rPr>
              <a:t>====</a:t>
            </a:r>
          </a:p>
          <a:p>
            <a:r>
              <a:rPr lang="en-US" dirty="0">
                <a:latin typeface="Calibri"/>
                <a:ea typeface="Calibri"/>
                <a:cs typeface="Calibri"/>
              </a:rPr>
              <a:t>https://</a:t>
            </a:r>
            <a:r>
              <a:rPr lang="en-US" dirty="0" err="1">
                <a:latin typeface="Calibri"/>
                <a:ea typeface="Calibri"/>
                <a:cs typeface="Calibri"/>
              </a:rPr>
              <a:t>viblo.asia</a:t>
            </a:r>
            <a:r>
              <a:rPr lang="en-US" dirty="0">
                <a:latin typeface="Calibri"/>
                <a:ea typeface="Calibri"/>
                <a:cs typeface="Calibri"/>
              </a:rPr>
              <a:t>/p/corner-detection-voi-opencv-eW65Gv6YlDO</a:t>
            </a:r>
            <a:endParaRPr lang="vi-VN" dirty="0">
              <a:latin typeface="Calibri"/>
              <a:ea typeface="Calibri"/>
              <a:cs typeface="Calibri"/>
            </a:endParaRPr>
          </a:p>
          <a:p>
            <a:r>
              <a:rPr lang="en-US" dirty="0">
                <a:latin typeface="Calibri"/>
                <a:ea typeface="Calibri"/>
                <a:cs typeface="Calibri"/>
              </a:rPr>
              <a:t>https://</a:t>
            </a:r>
            <a:r>
              <a:rPr lang="en-US" dirty="0" err="1">
                <a:latin typeface="Calibri"/>
                <a:ea typeface="Calibri"/>
                <a:cs typeface="Calibri"/>
              </a:rPr>
              <a:t>viblo.asia</a:t>
            </a:r>
            <a:r>
              <a:rPr lang="en-US" dirty="0">
                <a:latin typeface="Calibri"/>
                <a:ea typeface="Calibri"/>
                <a:cs typeface="Calibri"/>
              </a:rPr>
              <a:t>/p/ung-dung-thuat-toan-harris-corner-detector-trong-bai-toan-noi-anh-phan-i-ByEZkyME5Q0</a:t>
            </a: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125922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latin typeface="Calibri"/>
                <a:ea typeface="Calibri"/>
                <a:cs typeface="Calibri"/>
              </a:rPr>
              <a:t>Ví dụ: trong các ứng dụng thực tế tăng cường để theo dõi chuyển động và phủ hình ảnh kỹ thuật số một cách chính xác.</a:t>
            </a:r>
          </a:p>
          <a:p>
            <a:r>
              <a:rPr lang="vi-VN" dirty="0">
                <a:latin typeface="Calibri"/>
                <a:ea typeface="Calibri"/>
                <a:cs typeface="Calibri"/>
              </a:rPr>
              <a:t>====</a:t>
            </a:r>
            <a:endParaRPr lang="en-US" dirty="0">
              <a:latin typeface="Calibri"/>
              <a:ea typeface="Calibri"/>
              <a:cs typeface="Calibri"/>
            </a:endParaRPr>
          </a:p>
        </p:txBody>
      </p:sp>
      <p:sp>
        <p:nvSpPr>
          <p:cNvPr id="5" name="Footer Placeholder 4">
            <a:extLst>
              <a:ext uri="{FF2B5EF4-FFF2-40B4-BE49-F238E27FC236}">
                <a16:creationId xmlns:a16="http://schemas.microsoft.com/office/drawing/2014/main" id="{BCF8FF07-CE74-CD54-7FCD-0FBEDE2DBA0E}"/>
              </a:ext>
            </a:extLst>
          </p:cNvPr>
          <p:cNvSpPr>
            <a:spLocks noGrp="1"/>
          </p:cNvSpPr>
          <p:nvPr>
            <p:ph type="ftr" sz="quarter" idx="4"/>
          </p:nvPr>
        </p:nvSpPr>
        <p:spPr/>
        <p:txBody>
          <a:bodyPr/>
          <a:lstStyle/>
          <a:p>
            <a:r>
              <a:rPr lang="en-GB"/>
              <a:t>H. Wang, "Forward regression for ultra-high dimensional variable sceening"</a:t>
            </a:r>
          </a:p>
        </p:txBody>
      </p:sp>
    </p:spTree>
    <p:extLst>
      <p:ext uri="{BB962C8B-B14F-4D97-AF65-F5344CB8AC3E}">
        <p14:creationId xmlns:p14="http://schemas.microsoft.com/office/powerpoint/2010/main" val="216030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1473-2F07-96F6-BAE2-F08EF2480EB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a:p>
        </p:txBody>
      </p:sp>
      <p:sp>
        <p:nvSpPr>
          <p:cNvPr id="3" name="Subtitle 2">
            <a:extLst>
              <a:ext uri="{FF2B5EF4-FFF2-40B4-BE49-F238E27FC236}">
                <a16:creationId xmlns:a16="http://schemas.microsoft.com/office/drawing/2014/main" id="{3C592B6F-D63E-1080-AC14-111627B25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a:p>
        </p:txBody>
      </p:sp>
      <p:sp>
        <p:nvSpPr>
          <p:cNvPr id="4" name="Date Placeholder 3">
            <a:extLst>
              <a:ext uri="{FF2B5EF4-FFF2-40B4-BE49-F238E27FC236}">
                <a16:creationId xmlns:a16="http://schemas.microsoft.com/office/drawing/2014/main" id="{2F5B0235-5567-3FD4-EBD6-19BCE4D4D409}"/>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6" name="Slide Number Placeholder 5">
            <a:extLst>
              <a:ext uri="{FF2B5EF4-FFF2-40B4-BE49-F238E27FC236}">
                <a16:creationId xmlns:a16="http://schemas.microsoft.com/office/drawing/2014/main" id="{1E1AB6F2-F056-7BF5-2D9C-07912D08EB07}"/>
              </a:ext>
            </a:extLst>
          </p:cNvPr>
          <p:cNvSpPr>
            <a:spLocks noGrp="1"/>
          </p:cNvSpPr>
          <p:nvPr>
            <p:ph type="sldNum" sz="quarter" idx="12"/>
          </p:nvPr>
        </p:nvSpPr>
        <p:spPr/>
        <p:txBody>
          <a:bodyPr/>
          <a:lstStyle/>
          <a:p>
            <a:fld id="{99C984FF-6776-6249-A894-07CCC56D2EA0}" type="slidenum">
              <a:rPr lang="en-GB" smtClean="0"/>
              <a:t>‹#›</a:t>
            </a:fld>
            <a:endParaRPr lang="en-GB"/>
          </a:p>
        </p:txBody>
      </p:sp>
    </p:spTree>
    <p:extLst>
      <p:ext uri="{BB962C8B-B14F-4D97-AF65-F5344CB8AC3E}">
        <p14:creationId xmlns:p14="http://schemas.microsoft.com/office/powerpoint/2010/main" val="16606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9E22-E076-2BF9-297E-ACB548E29226}"/>
              </a:ext>
            </a:extLst>
          </p:cNvPr>
          <p:cNvSpPr>
            <a:spLocks noGrp="1"/>
          </p:cNvSpPr>
          <p:nvPr>
            <p:ph type="title"/>
          </p:nvPr>
        </p:nvSpPr>
        <p:spPr/>
        <p:txBody>
          <a:bodyPr/>
          <a:lstStyle/>
          <a:p>
            <a:r>
              <a:rPr lang="en-GB"/>
              <a:t>Click to edit Master title style</a:t>
            </a:r>
            <a:endParaRPr/>
          </a:p>
        </p:txBody>
      </p:sp>
      <p:sp>
        <p:nvSpPr>
          <p:cNvPr id="3" name="Vertical Text Placeholder 2">
            <a:extLst>
              <a:ext uri="{FF2B5EF4-FFF2-40B4-BE49-F238E27FC236}">
                <a16:creationId xmlns:a16="http://schemas.microsoft.com/office/drawing/2014/main" id="{655C6416-4DCC-50AC-FCBD-09A0B130DB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6" name="Slide Number Placeholder 5">
            <a:extLst>
              <a:ext uri="{FF2B5EF4-FFF2-40B4-BE49-F238E27FC236}">
                <a16:creationId xmlns:a16="http://schemas.microsoft.com/office/drawing/2014/main" id="{4C3DCB49-7D83-A384-642E-3D1F23288028}"/>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7" name="Data 6">
            <a:extLst>
              <a:ext uri="{FF2B5EF4-FFF2-40B4-BE49-F238E27FC236}">
                <a16:creationId xmlns:a16="http://schemas.microsoft.com/office/drawing/2014/main" id="{7C0B8440-4107-5F83-4B8C-25C865821E0B}"/>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Data 7">
            <a:extLst>
              <a:ext uri="{FF2B5EF4-FFF2-40B4-BE49-F238E27FC236}">
                <a16:creationId xmlns:a16="http://schemas.microsoft.com/office/drawing/2014/main" id="{2BA4737C-6D54-953A-A44C-0A9117E8005B}"/>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0" name="Date Placeholder 3">
            <a:extLst>
              <a:ext uri="{FF2B5EF4-FFF2-40B4-BE49-F238E27FC236}">
                <a16:creationId xmlns:a16="http://schemas.microsoft.com/office/drawing/2014/main" id="{0E3B5A58-429D-D730-86EC-BC95F0DEF854}"/>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1" name="Slide Number Placeholder 1">
            <a:extLst>
              <a:ext uri="{FF2B5EF4-FFF2-40B4-BE49-F238E27FC236}">
                <a16:creationId xmlns:a16="http://schemas.microsoft.com/office/drawing/2014/main" id="{C6083A19-A777-B14D-64A3-D9E1759105E7}"/>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143612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C5770-855B-E5EE-E6F5-EC4FE82FB5A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a:p>
        </p:txBody>
      </p:sp>
      <p:sp>
        <p:nvSpPr>
          <p:cNvPr id="3" name="Vertical Text Placeholder 2">
            <a:extLst>
              <a:ext uri="{FF2B5EF4-FFF2-40B4-BE49-F238E27FC236}">
                <a16:creationId xmlns:a16="http://schemas.microsoft.com/office/drawing/2014/main" id="{9D7ED771-4014-CCA3-467B-508E190B33C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3D92787C-9927-9918-DFF5-E7BDD16D00BF}"/>
              </a:ext>
            </a:extLst>
          </p:cNvPr>
          <p:cNvSpPr>
            <a:spLocks noGrp="1"/>
          </p:cNvSpPr>
          <p:nvPr>
            <p:ph type="dt" sz="half" idx="10"/>
          </p:nvPr>
        </p:nvSpPr>
        <p:spPr/>
        <p:txBody>
          <a:bodyPr/>
          <a:lstStyle/>
          <a:p>
            <a:r>
              <a:rPr lang="en-GB" dirty="0"/>
              <a:t>H. Wang, ‘‘Forward regression for ultra-high dimensional variable screening,’’</a:t>
            </a:r>
          </a:p>
        </p:txBody>
      </p:sp>
      <p:sp>
        <p:nvSpPr>
          <p:cNvPr id="5" name="Footer Placeholder 4">
            <a:extLst>
              <a:ext uri="{FF2B5EF4-FFF2-40B4-BE49-F238E27FC236}">
                <a16:creationId xmlns:a16="http://schemas.microsoft.com/office/drawing/2014/main" id="{715FED1C-92C8-B7AC-5B50-AE77A60C41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5EFDD9-3F24-0477-7248-3B0C7328A1F9}"/>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7" name="Data 6">
            <a:extLst>
              <a:ext uri="{FF2B5EF4-FFF2-40B4-BE49-F238E27FC236}">
                <a16:creationId xmlns:a16="http://schemas.microsoft.com/office/drawing/2014/main" id="{BB71F0B2-1DC4-A955-D39A-14AA8244ABC5}"/>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Data 7">
            <a:extLst>
              <a:ext uri="{FF2B5EF4-FFF2-40B4-BE49-F238E27FC236}">
                <a16:creationId xmlns:a16="http://schemas.microsoft.com/office/drawing/2014/main" id="{C5356B56-A59B-6A2A-1B17-867F1AFB57F8}"/>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9" name="Slide Number Placeholder 1">
            <a:extLst>
              <a:ext uri="{FF2B5EF4-FFF2-40B4-BE49-F238E27FC236}">
                <a16:creationId xmlns:a16="http://schemas.microsoft.com/office/drawing/2014/main" id="{7A7E27B3-8248-0416-8C13-899502A06A8A}"/>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mtClean="0"/>
              <a:pPr/>
              <a:t>‹#›</a:t>
            </a:fld>
            <a:endParaRPr lang="en-GB"/>
          </a:p>
        </p:txBody>
      </p:sp>
    </p:spTree>
    <p:extLst>
      <p:ext uri="{BB962C8B-B14F-4D97-AF65-F5344CB8AC3E}">
        <p14:creationId xmlns:p14="http://schemas.microsoft.com/office/powerpoint/2010/main" val="1026945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A37D5-7600-C71B-1838-DD9FCD8463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9" name="Title 8">
            <a:extLst>
              <a:ext uri="{FF2B5EF4-FFF2-40B4-BE49-F238E27FC236}">
                <a16:creationId xmlns:a16="http://schemas.microsoft.com/office/drawing/2014/main" id="{D8591F4B-3811-DBB7-3E4E-46B27E82DD24}"/>
              </a:ext>
            </a:extLst>
          </p:cNvPr>
          <p:cNvSpPr>
            <a:spLocks noGrp="1"/>
          </p:cNvSpPr>
          <p:nvPr>
            <p:ph type="title"/>
          </p:nvPr>
        </p:nvSpPr>
        <p:spPr/>
        <p:txBody>
          <a:bodyPr/>
          <a:lstStyle/>
          <a:p>
            <a:r>
              <a:rPr lang="en-GB"/>
              <a:t>Click to edit Master title style</a:t>
            </a:r>
            <a:endParaRPr/>
          </a:p>
        </p:txBody>
      </p:sp>
      <p:sp>
        <p:nvSpPr>
          <p:cNvPr id="12" name="Slide Number Placeholder 11">
            <a:extLst>
              <a:ext uri="{FF2B5EF4-FFF2-40B4-BE49-F238E27FC236}">
                <a16:creationId xmlns:a16="http://schemas.microsoft.com/office/drawing/2014/main" id="{DD14B11F-A1DA-5033-562D-ABA46300B6BB}"/>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13" name="Date Placeholder 3">
            <a:extLst>
              <a:ext uri="{FF2B5EF4-FFF2-40B4-BE49-F238E27FC236}">
                <a16:creationId xmlns:a16="http://schemas.microsoft.com/office/drawing/2014/main" id="{9CFA6C25-D656-AF2B-7600-136E9AADCCBC}"/>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Tree>
    <p:extLst>
      <p:ext uri="{BB962C8B-B14F-4D97-AF65-F5344CB8AC3E}">
        <p14:creationId xmlns:p14="http://schemas.microsoft.com/office/powerpoint/2010/main" val="345358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1C68-9273-4BB7-23AC-A1B868BFD5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a:p>
        </p:txBody>
      </p:sp>
      <p:sp>
        <p:nvSpPr>
          <p:cNvPr id="3" name="Text Placeholder 2">
            <a:extLst>
              <a:ext uri="{FF2B5EF4-FFF2-40B4-BE49-F238E27FC236}">
                <a16:creationId xmlns:a16="http://schemas.microsoft.com/office/drawing/2014/main" id="{B145239A-2A42-7D0B-4377-49DF78FEA5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8" name="Data 7">
            <a:extLst>
              <a:ext uri="{FF2B5EF4-FFF2-40B4-BE49-F238E27FC236}">
                <a16:creationId xmlns:a16="http://schemas.microsoft.com/office/drawing/2014/main" id="{7257CE5A-6D07-1402-084D-59470010CD8E}"/>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1" name="Data 10">
            <a:extLst>
              <a:ext uri="{FF2B5EF4-FFF2-40B4-BE49-F238E27FC236}">
                <a16:creationId xmlns:a16="http://schemas.microsoft.com/office/drawing/2014/main" id="{DE2AA55E-CC05-A418-C2B0-CEC17BE2D200}"/>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0" name="Date Placeholder 3">
            <a:extLst>
              <a:ext uri="{FF2B5EF4-FFF2-40B4-BE49-F238E27FC236}">
                <a16:creationId xmlns:a16="http://schemas.microsoft.com/office/drawing/2014/main" id="{4817AB98-8DCB-284D-C4BC-0950C28601CE}"/>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3" name="Slide Number Placeholder 1">
            <a:extLst>
              <a:ext uri="{FF2B5EF4-FFF2-40B4-BE49-F238E27FC236}">
                <a16:creationId xmlns:a16="http://schemas.microsoft.com/office/drawing/2014/main" id="{D7CA1B75-D798-4560-B10B-CD313F533FB6}"/>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172649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E87A-C06D-0DA3-2506-23869527E0E7}"/>
              </a:ext>
            </a:extLst>
          </p:cNvPr>
          <p:cNvSpPr>
            <a:spLocks noGrp="1"/>
          </p:cNvSpPr>
          <p:nvPr>
            <p:ph type="title"/>
          </p:nvPr>
        </p:nvSpPr>
        <p:spPr/>
        <p:txBody>
          <a:bodyPr/>
          <a:lstStyle/>
          <a:p>
            <a:r>
              <a:rPr lang="en-GB"/>
              <a:t>Click to edit Master title style</a:t>
            </a:r>
            <a:endParaRPr/>
          </a:p>
        </p:txBody>
      </p:sp>
      <p:sp>
        <p:nvSpPr>
          <p:cNvPr id="3" name="Content Placeholder 2">
            <a:extLst>
              <a:ext uri="{FF2B5EF4-FFF2-40B4-BE49-F238E27FC236}">
                <a16:creationId xmlns:a16="http://schemas.microsoft.com/office/drawing/2014/main" id="{8A8CFE81-E487-28C4-73D0-4586E81043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Content Placeholder 3">
            <a:extLst>
              <a:ext uri="{FF2B5EF4-FFF2-40B4-BE49-F238E27FC236}">
                <a16:creationId xmlns:a16="http://schemas.microsoft.com/office/drawing/2014/main" id="{B583B103-AEFE-195F-59E7-EEAF146F65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9" name="Data 8">
            <a:extLst>
              <a:ext uri="{FF2B5EF4-FFF2-40B4-BE49-F238E27FC236}">
                <a16:creationId xmlns:a16="http://schemas.microsoft.com/office/drawing/2014/main" id="{2E7C096D-218D-5641-734F-A8AF0C5F3811}"/>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2" name="Data 11">
            <a:extLst>
              <a:ext uri="{FF2B5EF4-FFF2-40B4-BE49-F238E27FC236}">
                <a16:creationId xmlns:a16="http://schemas.microsoft.com/office/drawing/2014/main" id="{58B35089-0700-0EFB-B9DD-882EE4C0B53A}"/>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1" name="Date Placeholder 3">
            <a:extLst>
              <a:ext uri="{FF2B5EF4-FFF2-40B4-BE49-F238E27FC236}">
                <a16:creationId xmlns:a16="http://schemas.microsoft.com/office/drawing/2014/main" id="{FDF0ABFA-A9D3-A462-A3D6-B9E7E0D0EAF8}"/>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Tree>
    <p:extLst>
      <p:ext uri="{BB962C8B-B14F-4D97-AF65-F5344CB8AC3E}">
        <p14:creationId xmlns:p14="http://schemas.microsoft.com/office/powerpoint/2010/main" val="3943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4A50-F55D-8145-423C-63656DD49AEF}"/>
              </a:ext>
            </a:extLst>
          </p:cNvPr>
          <p:cNvSpPr>
            <a:spLocks noGrp="1"/>
          </p:cNvSpPr>
          <p:nvPr>
            <p:ph type="title"/>
          </p:nvPr>
        </p:nvSpPr>
        <p:spPr>
          <a:xfrm>
            <a:off x="839788" y="365125"/>
            <a:ext cx="10515600" cy="1325563"/>
          </a:xfrm>
        </p:spPr>
        <p:txBody>
          <a:bodyPr/>
          <a:lstStyle/>
          <a:p>
            <a:r>
              <a:rPr lang="en-GB"/>
              <a:t>Click to edit Master title style</a:t>
            </a:r>
            <a:endParaRPr/>
          </a:p>
        </p:txBody>
      </p:sp>
      <p:sp>
        <p:nvSpPr>
          <p:cNvPr id="3" name="Text Placeholder 2">
            <a:extLst>
              <a:ext uri="{FF2B5EF4-FFF2-40B4-BE49-F238E27FC236}">
                <a16:creationId xmlns:a16="http://schemas.microsoft.com/office/drawing/2014/main" id="{891CA845-9CDE-2C48-5020-F6102F122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CD9E30-9D7F-63A8-1B61-0E5756EC58C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5" name="Text Placeholder 4">
            <a:extLst>
              <a:ext uri="{FF2B5EF4-FFF2-40B4-BE49-F238E27FC236}">
                <a16:creationId xmlns:a16="http://schemas.microsoft.com/office/drawing/2014/main" id="{062A5550-BAA3-200D-34F6-980B954CB6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93AA78-2661-1E43-8276-009BC1773C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9" name="Slide Number Placeholder 8">
            <a:extLst>
              <a:ext uri="{FF2B5EF4-FFF2-40B4-BE49-F238E27FC236}">
                <a16:creationId xmlns:a16="http://schemas.microsoft.com/office/drawing/2014/main" id="{9B739636-2A32-76E5-5301-ABA91421D24F}"/>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10" name="Data 9">
            <a:extLst>
              <a:ext uri="{FF2B5EF4-FFF2-40B4-BE49-F238E27FC236}">
                <a16:creationId xmlns:a16="http://schemas.microsoft.com/office/drawing/2014/main" id="{FCD3DB36-5E5B-0A26-FB9E-ABA2B16C9FA4}"/>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3" name="Data 12">
            <a:extLst>
              <a:ext uri="{FF2B5EF4-FFF2-40B4-BE49-F238E27FC236}">
                <a16:creationId xmlns:a16="http://schemas.microsoft.com/office/drawing/2014/main" id="{B107F79E-2D28-9C22-F105-31483490B451}"/>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2" name="Date Placeholder 3">
            <a:extLst>
              <a:ext uri="{FF2B5EF4-FFF2-40B4-BE49-F238E27FC236}">
                <a16:creationId xmlns:a16="http://schemas.microsoft.com/office/drawing/2014/main" id="{EACB7246-97B5-04FD-FB63-FB3846A61F31}"/>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5" name="Slide Number Placeholder 1">
            <a:extLst>
              <a:ext uri="{FF2B5EF4-FFF2-40B4-BE49-F238E27FC236}">
                <a16:creationId xmlns:a16="http://schemas.microsoft.com/office/drawing/2014/main" id="{0C6CA2F5-7C54-5627-656E-D54A85087AE6}"/>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2293298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EFC9-DA99-C875-7CBF-CA9E2FA5ECE6}"/>
              </a:ext>
            </a:extLst>
          </p:cNvPr>
          <p:cNvSpPr>
            <a:spLocks noGrp="1"/>
          </p:cNvSpPr>
          <p:nvPr>
            <p:ph type="title"/>
          </p:nvPr>
        </p:nvSpPr>
        <p:spPr/>
        <p:txBody>
          <a:bodyPr/>
          <a:lstStyle/>
          <a:p>
            <a:r>
              <a:rPr lang="en-GB"/>
              <a:t>Click to edit Master title style</a:t>
            </a:r>
            <a:endParaRPr/>
          </a:p>
        </p:txBody>
      </p:sp>
      <p:sp>
        <p:nvSpPr>
          <p:cNvPr id="5" name="Slide Number Placeholder 4">
            <a:extLst>
              <a:ext uri="{FF2B5EF4-FFF2-40B4-BE49-F238E27FC236}">
                <a16:creationId xmlns:a16="http://schemas.microsoft.com/office/drawing/2014/main" id="{B734EC12-4EF6-755E-952B-BB6FBEE723FD}"/>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6" name="Data 5">
            <a:extLst>
              <a:ext uri="{FF2B5EF4-FFF2-40B4-BE49-F238E27FC236}">
                <a16:creationId xmlns:a16="http://schemas.microsoft.com/office/drawing/2014/main" id="{3DBA04ED-EAB3-C89F-2B6F-96C4A6BEA0B2}"/>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9" name="Data 8">
            <a:extLst>
              <a:ext uri="{FF2B5EF4-FFF2-40B4-BE49-F238E27FC236}">
                <a16:creationId xmlns:a16="http://schemas.microsoft.com/office/drawing/2014/main" id="{9CF37854-1287-F9C8-6806-0352C371BDF8}"/>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Date Placeholder 3">
            <a:extLst>
              <a:ext uri="{FF2B5EF4-FFF2-40B4-BE49-F238E27FC236}">
                <a16:creationId xmlns:a16="http://schemas.microsoft.com/office/drawing/2014/main" id="{346E504E-A90C-BF4C-62BC-AB6F791EE2EE}"/>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1" name="Slide Number Placeholder 1">
            <a:extLst>
              <a:ext uri="{FF2B5EF4-FFF2-40B4-BE49-F238E27FC236}">
                <a16:creationId xmlns:a16="http://schemas.microsoft.com/office/drawing/2014/main" id="{013F61ED-3CA3-615D-A0DD-B53F86E87BFF}"/>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4284244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6BC12-0228-1F33-F990-95E7B4F52731}"/>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5" name="Data 4">
            <a:extLst>
              <a:ext uri="{FF2B5EF4-FFF2-40B4-BE49-F238E27FC236}">
                <a16:creationId xmlns:a16="http://schemas.microsoft.com/office/drawing/2014/main" id="{D187036C-D4A8-FE3D-1601-4BB0E18194E6}"/>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6" name="Data 5">
            <a:extLst>
              <a:ext uri="{FF2B5EF4-FFF2-40B4-BE49-F238E27FC236}">
                <a16:creationId xmlns:a16="http://schemas.microsoft.com/office/drawing/2014/main" id="{F5422C82-7113-D223-6143-ED655A99211A}"/>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9" name="Date Placeholder 3">
            <a:extLst>
              <a:ext uri="{FF2B5EF4-FFF2-40B4-BE49-F238E27FC236}">
                <a16:creationId xmlns:a16="http://schemas.microsoft.com/office/drawing/2014/main" id="{3EB63928-F0C9-F0B8-E891-2885933F3C6C}"/>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0" name="Slide Number Placeholder 1">
            <a:extLst>
              <a:ext uri="{FF2B5EF4-FFF2-40B4-BE49-F238E27FC236}">
                <a16:creationId xmlns:a16="http://schemas.microsoft.com/office/drawing/2014/main" id="{A9D502B9-08A5-1747-BE86-7E4C8A29703E}"/>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31533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EE8A-AA96-7046-243F-C778BE6A54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a:p>
        </p:txBody>
      </p:sp>
      <p:sp>
        <p:nvSpPr>
          <p:cNvPr id="3" name="Content Placeholder 2">
            <a:extLst>
              <a:ext uri="{FF2B5EF4-FFF2-40B4-BE49-F238E27FC236}">
                <a16:creationId xmlns:a16="http://schemas.microsoft.com/office/drawing/2014/main" id="{4106D234-99A3-60CF-999C-47CC30D8C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Text Placeholder 3">
            <a:extLst>
              <a:ext uri="{FF2B5EF4-FFF2-40B4-BE49-F238E27FC236}">
                <a16:creationId xmlns:a16="http://schemas.microsoft.com/office/drawing/2014/main" id="{D6AFF71C-82DC-0478-E80B-D42C1DC44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a 7">
            <a:extLst>
              <a:ext uri="{FF2B5EF4-FFF2-40B4-BE49-F238E27FC236}">
                <a16:creationId xmlns:a16="http://schemas.microsoft.com/office/drawing/2014/main" id="{CC605B43-8E7F-D6F5-8BBE-88370FDCEE1B}"/>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9" name="Data 8">
            <a:extLst>
              <a:ext uri="{FF2B5EF4-FFF2-40B4-BE49-F238E27FC236}">
                <a16:creationId xmlns:a16="http://schemas.microsoft.com/office/drawing/2014/main" id="{1FEBACBC-5ED1-6540-0378-64D705163CAF}"/>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2" name="Date Placeholder 3">
            <a:extLst>
              <a:ext uri="{FF2B5EF4-FFF2-40B4-BE49-F238E27FC236}">
                <a16:creationId xmlns:a16="http://schemas.microsoft.com/office/drawing/2014/main" id="{B21AE1E7-4FB3-A101-F8C4-75CB2C38FB11}"/>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3" name="Slide Number Placeholder 1">
            <a:extLst>
              <a:ext uri="{FF2B5EF4-FFF2-40B4-BE49-F238E27FC236}">
                <a16:creationId xmlns:a16="http://schemas.microsoft.com/office/drawing/2014/main" id="{AB79847A-05C4-52BA-EF30-7E02F32A5E80}"/>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299328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09B5-71D0-2756-358A-F599A9CA3F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a:p>
        </p:txBody>
      </p:sp>
      <p:sp>
        <p:nvSpPr>
          <p:cNvPr id="3" name="Picture Placeholder 2">
            <a:extLst>
              <a:ext uri="{FF2B5EF4-FFF2-40B4-BE49-F238E27FC236}">
                <a16:creationId xmlns:a16="http://schemas.microsoft.com/office/drawing/2014/main" id="{6182CF97-DE0D-07BC-12C1-7BD300F1F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EDB58C58-8C8E-8ACD-7F38-B46F817CD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E1BDB0F9-3468-24CF-DA08-49E8CB4851BF}"/>
              </a:ext>
            </a:extLst>
          </p:cNvPr>
          <p:cNvSpPr>
            <a:spLocks noGrp="1"/>
          </p:cNvSpPr>
          <p:nvPr>
            <p:ph type="sldNum" sz="quarter" idx="12"/>
          </p:nvPr>
        </p:nvSpPr>
        <p:spPr/>
        <p:txBody>
          <a:bodyPr/>
          <a:lstStyle/>
          <a:p>
            <a:fld id="{99C984FF-6776-6249-A894-07CCC56D2EA0}" type="slidenum">
              <a:rPr lang="en-GB" smtClean="0"/>
              <a:t>‹#›</a:t>
            </a:fld>
            <a:endParaRPr lang="en-GB"/>
          </a:p>
        </p:txBody>
      </p:sp>
      <p:sp>
        <p:nvSpPr>
          <p:cNvPr id="8" name="Data 7">
            <a:extLst>
              <a:ext uri="{FF2B5EF4-FFF2-40B4-BE49-F238E27FC236}">
                <a16:creationId xmlns:a16="http://schemas.microsoft.com/office/drawing/2014/main" id="{248B48ED-86B3-3841-4049-A39AD0A3AB1B}"/>
              </a:ext>
            </a:extLst>
          </p:cNvPr>
          <p:cNvSpPr/>
          <p:nvPr userDrawn="1"/>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9" name="Data 8">
            <a:extLst>
              <a:ext uri="{FF2B5EF4-FFF2-40B4-BE49-F238E27FC236}">
                <a16:creationId xmlns:a16="http://schemas.microsoft.com/office/drawing/2014/main" id="{1DD5520F-C4E2-EE13-77C2-433B1F32FA4D}"/>
              </a:ext>
            </a:extLst>
          </p:cNvPr>
          <p:cNvSpPr/>
          <p:nvPr userDrawn="1"/>
        </p:nvSpPr>
        <p:spPr>
          <a:xfrm>
            <a:off x="8522382" y="6269037"/>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11" name="Date Placeholder 3">
            <a:extLst>
              <a:ext uri="{FF2B5EF4-FFF2-40B4-BE49-F238E27FC236}">
                <a16:creationId xmlns:a16="http://schemas.microsoft.com/office/drawing/2014/main" id="{C75EB536-8278-1272-2B49-612B70E66EAC}"/>
              </a:ext>
            </a:extLst>
          </p:cNvPr>
          <p:cNvSpPr>
            <a:spLocks noGrp="1"/>
          </p:cNvSpPr>
          <p:nvPr>
            <p:ph type="dt" sz="half" idx="10"/>
          </p:nvPr>
        </p:nvSpPr>
        <p:spPr>
          <a:xfrm>
            <a:off x="838200" y="6356350"/>
            <a:ext cx="6308558" cy="365125"/>
          </a:xfrm>
        </p:spPr>
        <p:txBody>
          <a:bodyPr/>
          <a:lstStyle>
            <a:lvl1pPr>
              <a:defRPr sz="1400"/>
            </a:lvl1p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13" name="Slide Number Placeholder 1">
            <a:extLst>
              <a:ext uri="{FF2B5EF4-FFF2-40B4-BE49-F238E27FC236}">
                <a16:creationId xmlns:a16="http://schemas.microsoft.com/office/drawing/2014/main" id="{283EC441-5907-0A6D-1C7D-DDA054FF25D0}"/>
              </a:ext>
            </a:extLst>
          </p:cNvPr>
          <p:cNvSpPr txBox="1">
            <a:spLocks/>
          </p:cNvSpPr>
          <p:nvPr userDrawn="1"/>
        </p:nvSpPr>
        <p:spPr>
          <a:xfrm>
            <a:off x="8605839" y="634795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C984FF-6776-6249-A894-07CCC56D2EA0}" type="slidenum">
              <a:rPr lang="en-GB" sz="1800" smtClean="0">
                <a:solidFill>
                  <a:schemeClr val="bg1"/>
                </a:solidFill>
                <a:latin typeface="Proxima Nova Rg" panose="02000506030000020004" pitchFamily="2" charset="77"/>
              </a:rPr>
              <a:pPr/>
              <a:t>‹#›</a:t>
            </a:fld>
            <a:endParaRPr lang="en-GB" sz="1800">
              <a:solidFill>
                <a:schemeClr val="bg1"/>
              </a:solidFill>
              <a:latin typeface="Proxima Nova Rg" panose="02000506030000020004" pitchFamily="2" charset="77"/>
            </a:endParaRPr>
          </a:p>
        </p:txBody>
      </p:sp>
    </p:spTree>
    <p:extLst>
      <p:ext uri="{BB962C8B-B14F-4D97-AF65-F5344CB8AC3E}">
        <p14:creationId xmlns:p14="http://schemas.microsoft.com/office/powerpoint/2010/main" val="139650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9Slide.vn - 2019">
            <a:extLst>
              <a:ext uri="{FF2B5EF4-FFF2-40B4-BE49-F238E27FC236}">
                <a16:creationId xmlns:a16="http://schemas.microsoft.com/office/drawing/2014/main" id="{764690BF-AEE7-C0D0-7F5D-903457736ABB}"/>
              </a:ext>
            </a:extLst>
          </p:cNvPr>
          <p:cNvSpPr txBox="1"/>
          <p:nvPr userDrawn="1"/>
        </p:nvSpPr>
        <p:spPr>
          <a:xfrm>
            <a:off x="0" y="-3829110"/>
            <a:ext cx="12192000" cy="400110"/>
          </a:xfrm>
          <a:prstGeom prst="rect">
            <a:avLst/>
          </a:prstGeom>
          <a:noFill/>
        </p:spPr>
        <p:txBody>
          <a:bodyPr vert="horz" rtlCol="0">
            <a:spAutoFit/>
          </a:bodyPr>
          <a:lstStyle/>
          <a:p>
            <a:pPr algn="ctr"/>
            <a:r>
              <a:rPr lang="en-US" sz="2000">
                <a:solidFill>
                  <a:srgbClr val="C3C3C3"/>
                </a:solidFill>
              </a:rPr>
              <a:t>www.9slide.vn</a:t>
            </a:r>
          </a:p>
        </p:txBody>
      </p:sp>
      <p:sp>
        <p:nvSpPr>
          <p:cNvPr id="2" name="Title Placeholder 1">
            <a:extLst>
              <a:ext uri="{FF2B5EF4-FFF2-40B4-BE49-F238E27FC236}">
                <a16:creationId xmlns:a16="http://schemas.microsoft.com/office/drawing/2014/main" id="{3DFF9C0F-5B96-D18B-71A1-F0CC5D90D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a:p>
        </p:txBody>
      </p:sp>
      <p:sp>
        <p:nvSpPr>
          <p:cNvPr id="3" name="Text Placeholder 2">
            <a:extLst>
              <a:ext uri="{FF2B5EF4-FFF2-40B4-BE49-F238E27FC236}">
                <a16:creationId xmlns:a16="http://schemas.microsoft.com/office/drawing/2014/main" id="{020F5647-3077-2ECE-D2CC-904C1D7483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4" name="Date Placeholder 3">
            <a:extLst>
              <a:ext uri="{FF2B5EF4-FFF2-40B4-BE49-F238E27FC236}">
                <a16:creationId xmlns:a16="http://schemas.microsoft.com/office/drawing/2014/main" id="{AD21E412-E210-58DF-B526-BC9BADDF6D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 Wang, ‘‘Forward regression for ultra-high dimensional variable screening,’’</a:t>
            </a:r>
            <a:endParaRPr/>
          </a:p>
        </p:txBody>
      </p:sp>
      <p:sp>
        <p:nvSpPr>
          <p:cNvPr id="5" name="Footer Placeholder 4">
            <a:extLst>
              <a:ext uri="{FF2B5EF4-FFF2-40B4-BE49-F238E27FC236}">
                <a16:creationId xmlns:a16="http://schemas.microsoft.com/office/drawing/2014/main" id="{4AC698CE-DC60-7608-7623-59C832313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F3D35FA0-BA3B-DE12-3920-DCC0B2AB73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984FF-6776-6249-A894-07CCC56D2EA0}" type="slidenum">
              <a:rPr lang="en-GB" smtClean="0"/>
              <a:t>‹#›</a:t>
            </a:fld>
            <a:endParaRPr/>
          </a:p>
        </p:txBody>
      </p:sp>
    </p:spTree>
    <p:extLst>
      <p:ext uri="{BB962C8B-B14F-4D97-AF65-F5344CB8AC3E}">
        <p14:creationId xmlns:p14="http://schemas.microsoft.com/office/powerpoint/2010/main" val="983525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Hình chữ nhật 28">
            <a:extLst>
              <a:ext uri="{FF2B5EF4-FFF2-40B4-BE49-F238E27FC236}">
                <a16:creationId xmlns:a16="http://schemas.microsoft.com/office/drawing/2014/main" id="{1EA6D791-514A-19D9-6A8F-E9F46EF98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Calibri" panose="020F0502020204030204" pitchFamily="34" charset="0"/>
            </a:endParaRPr>
          </a:p>
        </p:txBody>
      </p:sp>
      <p:sp>
        <p:nvSpPr>
          <p:cNvPr id="19" name="Hình chữ nhật 30">
            <a:extLst>
              <a:ext uri="{FF2B5EF4-FFF2-40B4-BE49-F238E27FC236}">
                <a16:creationId xmlns:a16="http://schemas.microsoft.com/office/drawing/2014/main" id="{4CBC78F1-0DA8-E3EF-C85E-41F541FDD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21" name="Content Placeholder 4">
            <a:extLst>
              <a:ext uri="{FF2B5EF4-FFF2-40B4-BE49-F238E27FC236}">
                <a16:creationId xmlns:a16="http://schemas.microsoft.com/office/drawing/2014/main" id="{A21C1689-8562-F98B-09DE-3E4D03893675}"/>
              </a:ext>
            </a:extLst>
          </p:cNvPr>
          <p:cNvSpPr>
            <a:spLocks noGrp="1"/>
          </p:cNvSpPr>
          <p:nvPr>
            <p:ph idx="1"/>
          </p:nvPr>
        </p:nvSpPr>
        <p:spPr>
          <a:xfrm>
            <a:off x="-2753" y="2661086"/>
            <a:ext cx="12192000" cy="1535827"/>
          </a:xfrm>
        </p:spPr>
        <p:txBody>
          <a:bodyPr anchor="ctr">
            <a:normAutofit/>
          </a:bodyPr>
          <a:lstStyle/>
          <a:p>
            <a:pPr marL="0" indent="0" algn="ctr">
              <a:buNone/>
            </a:pPr>
            <a:r>
              <a:rPr lang="vi-VN" sz="4000" b="1" dirty="0">
                <a:solidFill>
                  <a:schemeClr val="accent1">
                    <a:lumMod val="75000"/>
                  </a:schemeClr>
                </a:solidFill>
              </a:rPr>
              <a:t>INTRODUCTION TO IMAGE PROCESSING </a:t>
            </a:r>
          </a:p>
          <a:p>
            <a:pPr marL="0" indent="0" algn="ctr">
              <a:buNone/>
            </a:pPr>
            <a:r>
              <a:rPr lang="vi-VN" sz="4000" b="1" dirty="0">
                <a:solidFill>
                  <a:schemeClr val="accent1">
                    <a:lumMod val="75000"/>
                  </a:schemeClr>
                </a:solidFill>
              </a:rPr>
              <a:t>AND COMPUTER VISION</a:t>
            </a:r>
          </a:p>
        </p:txBody>
      </p:sp>
      <p:sp>
        <p:nvSpPr>
          <p:cNvPr id="24" name="TextBox 23">
            <a:extLst>
              <a:ext uri="{FF2B5EF4-FFF2-40B4-BE49-F238E27FC236}">
                <a16:creationId xmlns:a16="http://schemas.microsoft.com/office/drawing/2014/main" id="{628DD872-CD71-307D-C8BD-BDD1342919CA}"/>
              </a:ext>
            </a:extLst>
          </p:cNvPr>
          <p:cNvSpPr txBox="1"/>
          <p:nvPr/>
        </p:nvSpPr>
        <p:spPr>
          <a:xfrm>
            <a:off x="1157681" y="3628290"/>
            <a:ext cx="184731" cy="369332"/>
          </a:xfrm>
          <a:prstGeom prst="rect">
            <a:avLst/>
          </a:prstGeom>
          <a:noFill/>
        </p:spPr>
        <p:txBody>
          <a:bodyPr wrap="none" rtlCol="0">
            <a:spAutoFit/>
          </a:bodyPr>
          <a:lstStyle/>
          <a:p>
            <a:endParaRPr lang="vi-VN"/>
          </a:p>
        </p:txBody>
      </p:sp>
      <p:sp>
        <p:nvSpPr>
          <p:cNvPr id="28" name="TextBox 27">
            <a:extLst>
              <a:ext uri="{FF2B5EF4-FFF2-40B4-BE49-F238E27FC236}">
                <a16:creationId xmlns:a16="http://schemas.microsoft.com/office/drawing/2014/main" id="{82EC1696-F82B-32AA-D22C-F350424DE42A}"/>
              </a:ext>
            </a:extLst>
          </p:cNvPr>
          <p:cNvSpPr txBox="1"/>
          <p:nvPr/>
        </p:nvSpPr>
        <p:spPr>
          <a:xfrm>
            <a:off x="5000661" y="6466616"/>
            <a:ext cx="2439257" cy="338554"/>
          </a:xfrm>
          <a:prstGeom prst="rect">
            <a:avLst/>
          </a:prstGeom>
          <a:noFill/>
        </p:spPr>
        <p:txBody>
          <a:bodyPr wrap="none" rtlCol="0">
            <a:spAutoFit/>
          </a:bodyPr>
          <a:lstStyle/>
          <a:p>
            <a:r>
              <a:rPr lang="vi-VN" sz="1600" dirty="0"/>
              <a:t>Ho Chi Minh City, 4/202</a:t>
            </a:r>
            <a:r>
              <a:rPr lang="en-US" sz="1600" dirty="0"/>
              <a:t>4</a:t>
            </a:r>
            <a:endParaRPr lang="vi-VN" sz="1600" dirty="0"/>
          </a:p>
        </p:txBody>
      </p:sp>
      <p:sp>
        <p:nvSpPr>
          <p:cNvPr id="29" name="TextBox 28">
            <a:extLst>
              <a:ext uri="{FF2B5EF4-FFF2-40B4-BE49-F238E27FC236}">
                <a16:creationId xmlns:a16="http://schemas.microsoft.com/office/drawing/2014/main" id="{23AEEA97-71C4-AC21-23DE-D1D92E5C73FC}"/>
              </a:ext>
            </a:extLst>
          </p:cNvPr>
          <p:cNvSpPr txBox="1"/>
          <p:nvPr/>
        </p:nvSpPr>
        <p:spPr>
          <a:xfrm>
            <a:off x="348712" y="152910"/>
            <a:ext cx="9445714" cy="369332"/>
          </a:xfrm>
          <a:prstGeom prst="rect">
            <a:avLst/>
          </a:prstGeom>
          <a:noFill/>
        </p:spPr>
        <p:txBody>
          <a:bodyPr wrap="squar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Vietnam National University Ho Chi Minh City, University of Information Technology</a:t>
            </a:r>
            <a:endParaRPr lang="vi-VN" dirty="0">
              <a:solidFill>
                <a:schemeClr val="accent1">
                  <a:lumMod val="75000"/>
                </a:schemeClr>
              </a:solidFill>
              <a:latin typeface="Arial" panose="020B0604020202020204" pitchFamily="34" charset="0"/>
              <a:cs typeface="Arial" panose="020B0604020202020204" pitchFamily="34" charset="0"/>
            </a:endParaRPr>
          </a:p>
        </p:txBody>
      </p:sp>
      <p:sp>
        <p:nvSpPr>
          <p:cNvPr id="31" name="Hình chữ nhật 8">
            <a:extLst>
              <a:ext uri="{FF2B5EF4-FFF2-40B4-BE49-F238E27FC236}">
                <a16:creationId xmlns:a16="http://schemas.microsoft.com/office/drawing/2014/main" id="{7288E217-A7E9-533F-5A1C-676A4E354D3E}"/>
              </a:ext>
            </a:extLst>
          </p:cNvPr>
          <p:cNvSpPr/>
          <p:nvPr/>
        </p:nvSpPr>
        <p:spPr>
          <a:xfrm>
            <a:off x="446534" y="526475"/>
            <a:ext cx="3703320" cy="94997"/>
          </a:xfrm>
          <a:prstGeom prst="rect">
            <a:avLst/>
          </a:prstGeom>
          <a:solidFill>
            <a:srgbClr val="1A3160"/>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32" name="Hình chữ nhật 9">
            <a:extLst>
              <a:ext uri="{FF2B5EF4-FFF2-40B4-BE49-F238E27FC236}">
                <a16:creationId xmlns:a16="http://schemas.microsoft.com/office/drawing/2014/main" id="{D286BE12-47F7-781E-C3B6-21CB4186C558}"/>
              </a:ext>
            </a:extLst>
          </p:cNvPr>
          <p:cNvSpPr/>
          <p:nvPr/>
        </p:nvSpPr>
        <p:spPr>
          <a:xfrm>
            <a:off x="8042147" y="522918"/>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33" name="Hình chữ nhật 10">
            <a:extLst>
              <a:ext uri="{FF2B5EF4-FFF2-40B4-BE49-F238E27FC236}">
                <a16:creationId xmlns:a16="http://schemas.microsoft.com/office/drawing/2014/main" id="{EA90832A-9836-3577-D5C7-C18E47250D23}"/>
              </a:ext>
            </a:extLst>
          </p:cNvPr>
          <p:cNvSpPr/>
          <p:nvPr/>
        </p:nvSpPr>
        <p:spPr>
          <a:xfrm>
            <a:off x="4241830" y="526475"/>
            <a:ext cx="3703320" cy="91440"/>
          </a:xfrm>
          <a:prstGeom prst="rect">
            <a:avLst/>
          </a:prstGeom>
          <a:solidFill>
            <a:srgbClr val="4490B8"/>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Tree>
    <p:extLst>
      <p:ext uri="{BB962C8B-B14F-4D97-AF65-F5344CB8AC3E}">
        <p14:creationId xmlns:p14="http://schemas.microsoft.com/office/powerpoint/2010/main" val="661059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10</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3.2 Corner Detection</a:t>
            </a:r>
          </a:p>
        </p:txBody>
      </p:sp>
      <p:sp>
        <p:nvSpPr>
          <p:cNvPr id="6" name="TextBox 3">
            <a:extLst>
              <a:ext uri="{FF2B5EF4-FFF2-40B4-BE49-F238E27FC236}">
                <a16:creationId xmlns:a16="http://schemas.microsoft.com/office/drawing/2014/main" id="{7FBB05CA-17A7-F377-843B-2B6FF798448B}"/>
              </a:ext>
            </a:extLst>
          </p:cNvPr>
          <p:cNvSpPr txBox="1"/>
          <p:nvPr/>
        </p:nvSpPr>
        <p:spPr>
          <a:xfrm>
            <a:off x="993870" y="1982416"/>
            <a:ext cx="6218299" cy="4708981"/>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Identifies points </a:t>
            </a:r>
            <a:r>
              <a:rPr lang="vi-VN" sz="2000" b="1" dirty="0">
                <a:latin typeface="Proxima Nova Rg" panose="02000506030000020004" pitchFamily="2" charset="0"/>
              </a:rPr>
              <a:t>where two edges meet</a:t>
            </a:r>
            <a:r>
              <a:rPr lang="vi-VN" sz="2000" dirty="0">
                <a:latin typeface="Proxima Nova Rg" panose="02000506030000020004" pitchFamily="2" charset="0"/>
              </a:rPr>
              <a:t>, known as corners. </a:t>
            </a:r>
            <a:r>
              <a:rPr lang="vi-VN" sz="2000" b="1" dirty="0">
                <a:latin typeface="Proxima Nova Rg" panose="02000506030000020004" pitchFamily="2" charset="0"/>
              </a:rPr>
              <a:t>Harris Corner Detector </a:t>
            </a:r>
            <a:r>
              <a:rPr lang="vi-VN" sz="2000" dirty="0">
                <a:latin typeface="Proxima Nova Rg" panose="02000506030000020004" pitchFamily="2" charset="0"/>
              </a:rPr>
              <a:t>and </a:t>
            </a:r>
            <a:r>
              <a:rPr lang="vi-VN" sz="2000" b="1" dirty="0">
                <a:latin typeface="Proxima Nova Rg" panose="02000506030000020004" pitchFamily="2" charset="0"/>
              </a:rPr>
              <a:t>Shi-Tomasi methods are popular.</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i="1" dirty="0">
                <a:latin typeface="Proxima Nova Rg" panose="02000506030000020004" pitchFamily="2" charset="0"/>
              </a:rPr>
              <a:t> </a:t>
            </a:r>
            <a:r>
              <a:rPr lang="vi-VN" sz="2000" dirty="0">
                <a:latin typeface="Proxima Nova Rg" panose="02000506030000020004" pitchFamily="2" charset="0"/>
              </a:rPr>
              <a:t>Useful in motion detection, image matching, and video tracking.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Harris Corner Detector:</a:t>
            </a:r>
            <a:r>
              <a:rPr lang="vi-VN" sz="2000" dirty="0">
                <a:latin typeface="Proxima Nova Rg" panose="02000506030000020004" pitchFamily="2" charset="0"/>
              </a:rPr>
              <a:t> analyzing the local changes in intensity with respect to shifts in a window. A high response indicates a corner, while a low response indicates an edge or flat region.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Shi-Tomasi Corner Detector: </a:t>
            </a:r>
            <a:r>
              <a:rPr lang="vi-VN" sz="2000" dirty="0">
                <a:latin typeface="Proxima Nova Rg" panose="02000506030000020004" pitchFamily="2" charset="0"/>
              </a:rPr>
              <a:t>An improvement over the Harris Corner Detector, this method selects corners based on the </a:t>
            </a:r>
            <a:r>
              <a:rPr lang="vi-VN" sz="2000" b="1" dirty="0">
                <a:solidFill>
                  <a:srgbClr val="0070C0"/>
                </a:solidFill>
                <a:latin typeface="Proxima Nova Rg" panose="02000506030000020004" pitchFamily="2" charset="0"/>
              </a:rPr>
              <a:t>minimum eigenvalue </a:t>
            </a:r>
            <a:r>
              <a:rPr lang="vi-VN" sz="2000" dirty="0">
                <a:latin typeface="Proxima Nova Rg" panose="02000506030000020004" pitchFamily="2" charset="0"/>
              </a:rPr>
              <a:t>of the second-moment matrix. It is more robust in identifying strong corners and is often used in applications like the Kanade-Lucas-Tomasi (KLT) tracker.</a:t>
            </a:r>
          </a:p>
        </p:txBody>
      </p:sp>
      <p:pic>
        <p:nvPicPr>
          <p:cNvPr id="2050" name="Picture 2">
            <a:extLst>
              <a:ext uri="{FF2B5EF4-FFF2-40B4-BE49-F238E27FC236}">
                <a16:creationId xmlns:a16="http://schemas.microsoft.com/office/drawing/2014/main" id="{7FBD0E19-6A12-ECB0-B8EF-98609F58F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798" y="2275728"/>
            <a:ext cx="451326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BF389C-1568-14C6-C981-0F3003180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196" y="2206228"/>
            <a:ext cx="4742466" cy="356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3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7FBB05CA-17A7-F377-843B-2B6FF798448B}"/>
              </a:ext>
            </a:extLst>
          </p:cNvPr>
          <p:cNvSpPr txBox="1"/>
          <p:nvPr/>
        </p:nvSpPr>
        <p:spPr>
          <a:xfrm>
            <a:off x="993870" y="1982416"/>
            <a:ext cx="6218299" cy="5016758"/>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Finds regions or 'blobs' in an image that </a:t>
            </a:r>
            <a:r>
              <a:rPr lang="vi-VN" sz="2000" b="1" dirty="0">
                <a:latin typeface="Proxima Nova Rg" panose="02000506030000020004" pitchFamily="2" charset="0"/>
              </a:rPr>
              <a:t>differ in properties</a:t>
            </a:r>
            <a:r>
              <a:rPr lang="vi-VN" sz="2000" dirty="0">
                <a:latin typeface="Proxima Nova Rg" panose="02000506030000020004" pitchFamily="2" charset="0"/>
              </a:rPr>
              <a:t> like brightness or color from the surrounding background.</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counting objects or cells in biology, detecting and tracking objects in surveillance.</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Laplacian of Gaussian (LoG):</a:t>
            </a:r>
            <a:r>
              <a:rPr lang="vi-VN" sz="2000" dirty="0">
                <a:latin typeface="Proxima Nova Rg" panose="02000506030000020004" pitchFamily="2" charset="0"/>
              </a:rPr>
              <a:t> smoothing the image with </a:t>
            </a:r>
            <a:r>
              <a:rPr lang="vi-VN" sz="2000" b="1" dirty="0">
                <a:latin typeface="Proxima Nova Rg" panose="02000506030000020004" pitchFamily="2" charset="0"/>
              </a:rPr>
              <a:t>a Gaussian filter </a:t>
            </a:r>
            <a:r>
              <a:rPr lang="vi-VN" sz="2000" dirty="0">
                <a:latin typeface="Proxima Nova Rg" panose="02000506030000020004" pitchFamily="2" charset="0"/>
              </a:rPr>
              <a:t>and then applying the Laplacian operator.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Difference of Gaussian (DoG): </a:t>
            </a:r>
            <a:r>
              <a:rPr lang="vi-VN" sz="2000" dirty="0">
                <a:latin typeface="Proxima Nova Rg" panose="02000506030000020004" pitchFamily="2" charset="0"/>
              </a:rPr>
              <a:t>subtracting two Gaussian-smoothed images with different standard deviations. DoG is computationally efficient and widely used in applications like the </a:t>
            </a:r>
            <a:r>
              <a:rPr lang="vi-VN" sz="2000" b="1" dirty="0">
                <a:latin typeface="Proxima Nova Rg" panose="02000506030000020004" pitchFamily="2" charset="0"/>
              </a:rPr>
              <a:t>Scale-Invariant Feature Transform (SIFT).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Determinant of Hessian (DoH): </a:t>
            </a:r>
            <a:r>
              <a:rPr lang="vi-VN" sz="2000" dirty="0">
                <a:latin typeface="Proxima Nova Rg" panose="02000506030000020004" pitchFamily="2" charset="0"/>
              </a:rPr>
              <a:t>calculating the </a:t>
            </a:r>
            <a:r>
              <a:rPr lang="vi-VN" sz="2000" b="1" dirty="0">
                <a:latin typeface="Proxima Nova Rg" panose="02000506030000020004" pitchFamily="2" charset="0"/>
              </a:rPr>
              <a:t>Hessian matrix </a:t>
            </a:r>
            <a:r>
              <a:rPr lang="vi-VN" sz="2000" dirty="0">
                <a:latin typeface="Proxima Nova Rg" panose="02000506030000020004" pitchFamily="2" charset="0"/>
              </a:rPr>
              <a:t>for each pixel in the image and then computing the determinant of this matrix. </a:t>
            </a:r>
          </a:p>
        </p:txBody>
      </p:sp>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11</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3.3 Blob Detection</a:t>
            </a:r>
          </a:p>
        </p:txBody>
      </p:sp>
      <p:pic>
        <p:nvPicPr>
          <p:cNvPr id="3074" name="Picture 2" descr="Blob Detection and Connected Components — Image Processing | by Matt  Maulion | Medium">
            <a:extLst>
              <a:ext uri="{FF2B5EF4-FFF2-40B4-BE49-F238E27FC236}">
                <a16:creationId xmlns:a16="http://schemas.microsoft.com/office/drawing/2014/main" id="{7E640C1E-35E0-86CE-CC66-2E7BDC1D9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5" r="34376" b="7016"/>
          <a:stretch/>
        </p:blipFill>
        <p:spPr bwMode="auto">
          <a:xfrm>
            <a:off x="7551851" y="1672589"/>
            <a:ext cx="4586514" cy="2391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ob Detection and Connected Components — Image Processing | by Matt  Maulion | Medium">
            <a:extLst>
              <a:ext uri="{FF2B5EF4-FFF2-40B4-BE49-F238E27FC236}">
                <a16:creationId xmlns:a16="http://schemas.microsoft.com/office/drawing/2014/main" id="{2468FECE-5C39-9F86-A0FF-2A1CDE150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86" r="2147" b="7809"/>
          <a:stretch/>
        </p:blipFill>
        <p:spPr bwMode="auto">
          <a:xfrm>
            <a:off x="8527143" y="4128121"/>
            <a:ext cx="2440636" cy="213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444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7FBB05CA-17A7-F377-843B-2B6FF798448B}"/>
              </a:ext>
            </a:extLst>
          </p:cNvPr>
          <p:cNvSpPr txBox="1"/>
          <p:nvPr/>
        </p:nvSpPr>
        <p:spPr>
          <a:xfrm>
            <a:off x="993870" y="1982416"/>
            <a:ext cx="6218299" cy="3785652"/>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Analyzes the </a:t>
            </a:r>
            <a:r>
              <a:rPr lang="vi-VN" sz="2000" b="1" dirty="0">
                <a:latin typeface="Proxima Nova Rg" panose="02000506030000020004" pitchFamily="2" charset="0"/>
              </a:rPr>
              <a:t>spatial arrangement of pixel intensities</a:t>
            </a:r>
            <a:r>
              <a:rPr lang="vi-VN" sz="2000" dirty="0">
                <a:latin typeface="Proxima Nova Rg" panose="02000506030000020004" pitchFamily="2" charset="0"/>
              </a:rPr>
              <a:t> in an image to identify patterns, textures, and structural properties. Common methods include </a:t>
            </a:r>
            <a:r>
              <a:rPr lang="vi-VN" sz="2000" b="1" dirty="0">
                <a:latin typeface="Proxima Nova Rg" panose="02000506030000020004" pitchFamily="2" charset="0"/>
              </a:rPr>
              <a:t>statistical, structural</a:t>
            </a:r>
            <a:r>
              <a:rPr lang="vi-VN" sz="2000" dirty="0">
                <a:latin typeface="Proxima Nova Rg" panose="02000506030000020004" pitchFamily="2" charset="0"/>
              </a:rPr>
              <a:t>, and m</a:t>
            </a:r>
            <a:r>
              <a:rPr lang="vi-VN" sz="2000" b="1" dirty="0">
                <a:latin typeface="Proxima Nova Rg" panose="02000506030000020004" pitchFamily="2" charset="0"/>
              </a:rPr>
              <a:t>odel-based approaches</a:t>
            </a:r>
            <a:r>
              <a:rPr lang="vi-VN" sz="2000" dirty="0">
                <a:latin typeface="Proxima Nova Rg" panose="02000506030000020004" pitchFamily="2" charset="0"/>
              </a:rPr>
              <a:t>.</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Image classification, pattern recognition, and material identification.</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Statistical Methods: </a:t>
            </a:r>
            <a:r>
              <a:rPr lang="vi-VN" sz="2000" dirty="0">
                <a:latin typeface="Proxima Nova Rg" panose="02000506030000020004" pitchFamily="2" charset="0"/>
              </a:rPr>
              <a:t>Gray Level Co-occurrence Matrix (GLCM), Local Binary Pattern, HOG.</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Structural Methods: </a:t>
            </a:r>
            <a:r>
              <a:rPr lang="vi-VN" sz="2000" dirty="0">
                <a:latin typeface="Proxima Nova Rg" panose="02000506030000020004" pitchFamily="2" charset="0"/>
              </a:rPr>
              <a:t>Voronoi Tessellation, Fractal Analysis, Morphological Analysis</a:t>
            </a:r>
            <a:r>
              <a:rPr lang="vi-VN" sz="2000" b="1" dirty="0">
                <a:latin typeface="Proxima Nova Rg" panose="02000506030000020004" pitchFamily="2" charset="0"/>
              </a:rPr>
              <a:t>.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Model-based Methods: </a:t>
            </a:r>
            <a:r>
              <a:rPr lang="vi-VN" sz="2000" dirty="0">
                <a:latin typeface="Proxima Nova Rg" panose="02000506030000020004" pitchFamily="2" charset="0"/>
              </a:rPr>
              <a:t>Markov Random Fields, Gabor Filters, Wavelet Transform.</a:t>
            </a:r>
          </a:p>
        </p:txBody>
      </p:sp>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12</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3.4 Textual Analysis</a:t>
            </a:r>
          </a:p>
        </p:txBody>
      </p:sp>
      <p:pic>
        <p:nvPicPr>
          <p:cNvPr id="4098" name="Picture 2" descr="Major framework of texton feature extraction. a) statistical texton; b)...  | Download Scientific Diagram">
            <a:extLst>
              <a:ext uri="{FF2B5EF4-FFF2-40B4-BE49-F238E27FC236}">
                <a16:creationId xmlns:a16="http://schemas.microsoft.com/office/drawing/2014/main" id="{8C3017C0-2090-B3D4-0E39-A186ADDCE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04" y="1701002"/>
            <a:ext cx="4503495" cy="434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903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7FBB05CA-17A7-F377-843B-2B6FF798448B}"/>
              </a:ext>
            </a:extLst>
          </p:cNvPr>
          <p:cNvSpPr txBox="1"/>
          <p:nvPr/>
        </p:nvSpPr>
        <p:spPr>
          <a:xfrm>
            <a:off x="993870" y="1982416"/>
            <a:ext cx="6218299" cy="4093428"/>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Analyzes the </a:t>
            </a:r>
            <a:r>
              <a:rPr lang="vi-VN" sz="2000" b="1" dirty="0">
                <a:latin typeface="Proxima Nova Rg" panose="02000506030000020004" pitchFamily="2" charset="0"/>
              </a:rPr>
              <a:t>distribution and proportion of colors </a:t>
            </a:r>
            <a:r>
              <a:rPr lang="vi-VN" sz="2000" dirty="0">
                <a:latin typeface="Proxima Nova Rg" panose="02000506030000020004" pitchFamily="2" charset="0"/>
              </a:rPr>
              <a:t>in an image. It represents an image in terms of its color content.</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Image retrieval, image classification, and image enhancement.</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Basic Concept: </a:t>
            </a:r>
            <a:r>
              <a:rPr lang="vi-VN" sz="2000" dirty="0">
                <a:latin typeface="Proxima Nova Rg" panose="02000506030000020004" pitchFamily="2" charset="0"/>
              </a:rPr>
              <a:t>A color histogram is a </a:t>
            </a:r>
            <a:r>
              <a:rPr lang="vi-VN" sz="2000" b="1" dirty="0">
                <a:latin typeface="Proxima Nova Rg" panose="02000506030000020004" pitchFamily="2" charset="0"/>
              </a:rPr>
              <a:t>graphical representation</a:t>
            </a:r>
            <a:r>
              <a:rPr lang="vi-VN" sz="2000" dirty="0">
                <a:latin typeface="Proxima Nova Rg" panose="02000506030000020004" pitchFamily="2" charset="0"/>
              </a:rPr>
              <a:t> of the distribution of colors in an image. </a:t>
            </a:r>
          </a:p>
          <a:p>
            <a:pPr marL="473075" lvl="1" indent="525463" algn="just">
              <a:buFont typeface="Wingdings" panose="05000000000000000000" pitchFamily="2" charset="2"/>
              <a:buChar char="v"/>
            </a:pPr>
            <a:r>
              <a:rPr lang="vi-VN" sz="2000" b="1" dirty="0">
                <a:latin typeface="Proxima Nova Rg" panose="02000506030000020004" pitchFamily="2" charset="0"/>
              </a:rPr>
              <a:t>Each pixel </a:t>
            </a:r>
            <a:r>
              <a:rPr lang="vi-VN" sz="2000" dirty="0">
                <a:latin typeface="Proxima Nova Rg" panose="02000506030000020004" pitchFamily="2" charset="0"/>
              </a:rPr>
              <a:t>in an image is represented by a color value, typically in the RGB color space. </a:t>
            </a:r>
          </a:p>
          <a:p>
            <a:pPr marL="473075" lvl="1" indent="525463" algn="just">
              <a:buFont typeface="Wingdings" panose="05000000000000000000" pitchFamily="2" charset="2"/>
              <a:buChar char="v"/>
            </a:pPr>
            <a:r>
              <a:rPr lang="vi-VN" sz="2000" dirty="0">
                <a:latin typeface="Proxima Nova Rg" panose="02000506030000020004" pitchFamily="2" charset="0"/>
              </a:rPr>
              <a:t>The histogram </a:t>
            </a:r>
            <a:r>
              <a:rPr lang="vi-VN" sz="2000" b="1" dirty="0">
                <a:latin typeface="Proxima Nova Rg" panose="02000506030000020004" pitchFamily="2" charset="0"/>
              </a:rPr>
              <a:t>counts</a:t>
            </a:r>
            <a:r>
              <a:rPr lang="vi-VN" sz="2000" dirty="0">
                <a:latin typeface="Proxima Nova Rg" panose="02000506030000020004" pitchFamily="2" charset="0"/>
              </a:rPr>
              <a:t> the number of pixels for each color value, allowing for a visual representation of the color distribution.</a:t>
            </a:r>
          </a:p>
        </p:txBody>
      </p:sp>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13</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3.5 Color Histograms</a:t>
            </a:r>
          </a:p>
        </p:txBody>
      </p:sp>
      <p:pic>
        <p:nvPicPr>
          <p:cNvPr id="5122" name="Picture 2" descr="Color Histograms in Image Retrieval | Pinecone">
            <a:extLst>
              <a:ext uri="{FF2B5EF4-FFF2-40B4-BE49-F238E27FC236}">
                <a16:creationId xmlns:a16="http://schemas.microsoft.com/office/drawing/2014/main" id="{865DA6B9-D447-60C4-E108-DAAFBE18D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169" y="1887170"/>
            <a:ext cx="4920883" cy="435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445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7FBB05CA-17A7-F377-843B-2B6FF798448B}"/>
              </a:ext>
            </a:extLst>
          </p:cNvPr>
          <p:cNvSpPr txBox="1"/>
          <p:nvPr/>
        </p:nvSpPr>
        <p:spPr>
          <a:xfrm>
            <a:off x="993870" y="1982416"/>
            <a:ext cx="6218299" cy="3785652"/>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Detects and describes </a:t>
            </a:r>
            <a:r>
              <a:rPr lang="vi-VN" sz="2000" b="1" dirty="0">
                <a:latin typeface="Proxima Nova Rg" panose="02000506030000020004" pitchFamily="2" charset="0"/>
              </a:rPr>
              <a:t>local features </a:t>
            </a:r>
            <a:r>
              <a:rPr lang="vi-VN" sz="2000" dirty="0">
                <a:latin typeface="Proxima Nova Rg" panose="02000506030000020004" pitchFamily="2" charset="0"/>
              </a:rPr>
              <a:t>in images that are </a:t>
            </a:r>
            <a:r>
              <a:rPr lang="vi-VN" sz="2000" b="1" dirty="0">
                <a:latin typeface="Proxima Nova Rg" panose="02000506030000020004" pitchFamily="2" charset="0"/>
              </a:rPr>
              <a:t>invariant</a:t>
            </a:r>
            <a:r>
              <a:rPr lang="vi-VN" sz="2000" dirty="0">
                <a:latin typeface="Proxima Nova Rg" panose="02000506030000020004" pitchFamily="2" charset="0"/>
              </a:rPr>
              <a:t> to scale, rotation, and partially invariant to affine transformations.</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Essential in object recognition, robotic mapping and navigation, and 3D modeling.</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Key Steps in the SIFT Algorithm: </a:t>
            </a:r>
          </a:p>
          <a:p>
            <a:pPr marL="473075" lvl="1" indent="525463" algn="just">
              <a:buFont typeface="Wingdings" panose="05000000000000000000" pitchFamily="2" charset="2"/>
              <a:buChar char="v"/>
            </a:pPr>
            <a:r>
              <a:rPr lang="vi-VN" sz="2000" dirty="0">
                <a:latin typeface="Proxima Nova Rg" panose="02000506030000020004" pitchFamily="2" charset="0"/>
              </a:rPr>
              <a:t>Scale-space Extrema Detection;</a:t>
            </a:r>
          </a:p>
          <a:p>
            <a:pPr marL="473075" lvl="1" indent="525463" algn="just">
              <a:buFont typeface="Wingdings" panose="05000000000000000000" pitchFamily="2" charset="2"/>
              <a:buChar char="v"/>
            </a:pPr>
            <a:r>
              <a:rPr lang="vi-VN" sz="2000" dirty="0">
                <a:latin typeface="Proxima Nova Rg" panose="02000506030000020004" pitchFamily="2" charset="0"/>
              </a:rPr>
              <a:t>Keypoint Localization;</a:t>
            </a:r>
          </a:p>
          <a:p>
            <a:pPr marL="473075" lvl="1" indent="525463" algn="just">
              <a:buFont typeface="Wingdings" panose="05000000000000000000" pitchFamily="2" charset="2"/>
              <a:buChar char="v"/>
            </a:pPr>
            <a:r>
              <a:rPr lang="vi-VN" sz="2000" dirty="0">
                <a:latin typeface="Proxima Nova Rg" panose="02000506030000020004" pitchFamily="2" charset="0"/>
              </a:rPr>
              <a:t>Orientation Assignment;</a:t>
            </a:r>
          </a:p>
          <a:p>
            <a:pPr marL="473075" lvl="1" indent="525463" algn="just">
              <a:buFont typeface="Wingdings" panose="05000000000000000000" pitchFamily="2" charset="2"/>
              <a:buChar char="v"/>
            </a:pPr>
            <a:r>
              <a:rPr lang="vi-VN" sz="2000" dirty="0">
                <a:latin typeface="Proxima Nova Rg" panose="02000506030000020004" pitchFamily="2" charset="0"/>
              </a:rPr>
              <a:t>Keypoint Descriptor: typically a 128-dimensional vector that is invariant to changes in illumination and viewpoint</a:t>
            </a:r>
          </a:p>
        </p:txBody>
      </p:sp>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14</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3.6 Scale-Invariant Feature Transform (SIFT)</a:t>
            </a:r>
          </a:p>
        </p:txBody>
      </p:sp>
      <p:pic>
        <p:nvPicPr>
          <p:cNvPr id="6146" name="Picture 2" descr="Scale-Invariant Feature Transform - an overview | ScienceDirect Topics">
            <a:extLst>
              <a:ext uri="{FF2B5EF4-FFF2-40B4-BE49-F238E27FC236}">
                <a16:creationId xmlns:a16="http://schemas.microsoft.com/office/drawing/2014/main" id="{B899C3B9-7F07-3DDF-3A28-CEBACB691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688"/>
          <a:stretch/>
        </p:blipFill>
        <p:spPr bwMode="auto">
          <a:xfrm>
            <a:off x="7345682" y="1851766"/>
            <a:ext cx="2753662" cy="21364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cale-Invariant Feature Transform - an overview | ScienceDirect Topics">
            <a:extLst>
              <a:ext uri="{FF2B5EF4-FFF2-40B4-BE49-F238E27FC236}">
                <a16:creationId xmlns:a16="http://schemas.microsoft.com/office/drawing/2014/main" id="{1570973A-1A3C-BF92-98D0-F30AC3A9DE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88"/>
          <a:stretch/>
        </p:blipFill>
        <p:spPr bwMode="auto">
          <a:xfrm>
            <a:off x="9225887" y="3976133"/>
            <a:ext cx="2966113" cy="230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42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7FBB05CA-17A7-F377-843B-2B6FF798448B}"/>
              </a:ext>
            </a:extLst>
          </p:cNvPr>
          <p:cNvSpPr txBox="1"/>
          <p:nvPr/>
        </p:nvSpPr>
        <p:spPr>
          <a:xfrm>
            <a:off x="228585" y="2479323"/>
            <a:ext cx="6218299" cy="317009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Extracts features from an image by </a:t>
            </a:r>
            <a:r>
              <a:rPr lang="vi-VN" sz="2000" b="1" dirty="0">
                <a:latin typeface="Proxima Nova Rg" panose="02000506030000020004" pitchFamily="2" charset="0"/>
              </a:rPr>
              <a:t>counting occurrences of gradient orientation </a:t>
            </a:r>
            <a:r>
              <a:rPr lang="vi-VN" sz="2000" dirty="0">
                <a:latin typeface="Proxima Nova Rg" panose="02000506030000020004" pitchFamily="2" charset="0"/>
              </a:rPr>
              <a:t>in localized portions of the image.</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Object detection, image classification, and human detection.</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Key Steps in the SIFT Algorithm: </a:t>
            </a:r>
          </a:p>
          <a:p>
            <a:pPr marL="473075" lvl="1" indent="525463" algn="just">
              <a:buFont typeface="Wingdings" panose="05000000000000000000" pitchFamily="2" charset="2"/>
              <a:buChar char="v"/>
            </a:pPr>
            <a:r>
              <a:rPr lang="vi-VN" sz="2000" dirty="0">
                <a:latin typeface="Proxima Nova Rg" panose="02000506030000020004" pitchFamily="2" charset="0"/>
              </a:rPr>
              <a:t>Gradient Computation </a:t>
            </a:r>
          </a:p>
          <a:p>
            <a:pPr marL="473075" lvl="1" indent="525463" algn="just">
              <a:buFont typeface="Wingdings" panose="05000000000000000000" pitchFamily="2" charset="2"/>
              <a:buChar char="v"/>
            </a:pPr>
            <a:r>
              <a:rPr lang="vi-VN" sz="2000" dirty="0">
                <a:latin typeface="Proxima Nova Rg" panose="02000506030000020004" pitchFamily="2" charset="0"/>
              </a:rPr>
              <a:t>Orientation Binning </a:t>
            </a:r>
          </a:p>
          <a:p>
            <a:pPr marL="473075" lvl="1" indent="525463" algn="just">
              <a:buFont typeface="Wingdings" panose="05000000000000000000" pitchFamily="2" charset="2"/>
              <a:buChar char="v"/>
            </a:pPr>
            <a:r>
              <a:rPr lang="vi-VN" sz="2000" dirty="0">
                <a:latin typeface="Proxima Nova Rg" panose="02000506030000020004" pitchFamily="2" charset="0"/>
              </a:rPr>
              <a:t>Descriptor Blocks </a:t>
            </a:r>
          </a:p>
          <a:p>
            <a:pPr marL="473075" lvl="1" indent="525463" algn="just">
              <a:buFont typeface="Wingdings" panose="05000000000000000000" pitchFamily="2" charset="2"/>
              <a:buChar char="v"/>
            </a:pPr>
            <a:r>
              <a:rPr lang="vi-VN" sz="2000" dirty="0">
                <a:latin typeface="Proxima Nova Rg" panose="02000506030000020004" pitchFamily="2" charset="0"/>
              </a:rPr>
              <a:t>HOG Descriptor</a:t>
            </a:r>
          </a:p>
        </p:txBody>
      </p:sp>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15</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3.7 Histogram of Oriented Gradients (HOG)</a:t>
            </a:r>
          </a:p>
        </p:txBody>
      </p:sp>
      <p:pic>
        <p:nvPicPr>
          <p:cNvPr id="7170" name="Picture 2" descr="A Gentle Introduction Into The Histogram Of Oriented Gradients | by Karthik  Mittal | Analytics Vidhya | Medium">
            <a:extLst>
              <a:ext uri="{FF2B5EF4-FFF2-40B4-BE49-F238E27FC236}">
                <a16:creationId xmlns:a16="http://schemas.microsoft.com/office/drawing/2014/main" id="{A37C1332-198A-8048-B65B-8DBCC91D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884" y="2263016"/>
            <a:ext cx="5913846" cy="360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700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a:solidFill>
                  <a:srgbClr val="4472C4"/>
                </a:solidFill>
                <a:latin typeface="Proxima Nova Rg" panose="02000506030000020004" pitchFamily="2" charset="0"/>
              </a:rPr>
              <a:t>3. Proposed method for Forward Regression</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16</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3.8 Deep Learning-Based Features</a:t>
            </a:r>
          </a:p>
        </p:txBody>
      </p:sp>
      <p:pic>
        <p:nvPicPr>
          <p:cNvPr id="9" name="Picture 8" descr="A diagram of a timeline&#10;&#10;Description automatically generated">
            <a:extLst>
              <a:ext uri="{FF2B5EF4-FFF2-40B4-BE49-F238E27FC236}">
                <a16:creationId xmlns:a16="http://schemas.microsoft.com/office/drawing/2014/main" id="{197847D6-E230-3144-542E-E153D7E54790}"/>
              </a:ext>
            </a:extLst>
          </p:cNvPr>
          <p:cNvPicPr>
            <a:picLocks noChangeAspect="1"/>
          </p:cNvPicPr>
          <p:nvPr/>
        </p:nvPicPr>
        <p:blipFill>
          <a:blip r:embed="rId3"/>
          <a:stretch>
            <a:fillRect/>
          </a:stretch>
        </p:blipFill>
        <p:spPr>
          <a:xfrm>
            <a:off x="419099" y="2270204"/>
            <a:ext cx="11353800" cy="4007224"/>
          </a:xfrm>
          <a:prstGeom prst="rect">
            <a:avLst/>
          </a:prstGeom>
        </p:spPr>
      </p:pic>
      <p:sp>
        <p:nvSpPr>
          <p:cNvPr id="10" name="TextBox 3">
            <a:extLst>
              <a:ext uri="{FF2B5EF4-FFF2-40B4-BE49-F238E27FC236}">
                <a16:creationId xmlns:a16="http://schemas.microsoft.com/office/drawing/2014/main" id="{D437BFA4-78E0-732F-895C-532B63AA6F0A}"/>
              </a:ext>
            </a:extLst>
          </p:cNvPr>
          <p:cNvSpPr txBox="1"/>
          <p:nvPr/>
        </p:nvSpPr>
        <p:spPr>
          <a:xfrm>
            <a:off x="228585" y="1821245"/>
            <a:ext cx="11544314" cy="400110"/>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b="1" dirty="0">
                <a:latin typeface="Proxima Nova Rg" panose="02000506030000020004" pitchFamily="2" charset="0"/>
              </a:rPr>
              <a:t>Automatically</a:t>
            </a:r>
            <a:r>
              <a:rPr lang="vi-VN" sz="2000" dirty="0">
                <a:latin typeface="Proxima Nova Rg" panose="02000506030000020004" pitchFamily="2" charset="0"/>
              </a:rPr>
              <a:t> learns and extracts features from raw data using deep neural networks.</a:t>
            </a:r>
          </a:p>
        </p:txBody>
      </p:sp>
    </p:spTree>
    <p:extLst>
      <p:ext uri="{BB962C8B-B14F-4D97-AF65-F5344CB8AC3E}">
        <p14:creationId xmlns:p14="http://schemas.microsoft.com/office/powerpoint/2010/main" val="13782979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17</a:t>
            </a:fld>
            <a:endParaRPr lang="en-GB" sz="1800">
              <a:solidFill>
                <a:schemeClr val="bg1"/>
              </a:solidFill>
              <a:latin typeface="Proxima Nova Rg" panose="02000506030000020004" pitchFamily="2" charset="77"/>
            </a:endParaRPr>
          </a:p>
        </p:txBody>
      </p:sp>
      <p:pic>
        <p:nvPicPr>
          <p:cNvPr id="8194" name="Picture 2" descr="Image preview">
            <a:extLst>
              <a:ext uri="{FF2B5EF4-FFF2-40B4-BE49-F238E27FC236}">
                <a16:creationId xmlns:a16="http://schemas.microsoft.com/office/drawing/2014/main" id="{F05582B3-8A61-3CCC-7AA5-9E695A021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13" y="0"/>
            <a:ext cx="6300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DCBF383B-4744-8175-E871-BA5C8C8028B0}"/>
              </a:ext>
            </a:extLst>
          </p:cNvPr>
          <p:cNvSpPr>
            <a:spLocks noGrp="1"/>
          </p:cNvSpPr>
          <p:nvPr>
            <p:ph type="title"/>
          </p:nvPr>
        </p:nvSpPr>
        <p:spPr/>
        <p:txBody>
          <a:bodyPr/>
          <a:lstStyle/>
          <a:p>
            <a:endParaRPr/>
          </a:p>
        </p:txBody>
      </p:sp>
    </p:spTree>
    <p:extLst>
      <p:ext uri="{BB962C8B-B14F-4D97-AF65-F5344CB8AC3E}">
        <p14:creationId xmlns:p14="http://schemas.microsoft.com/office/powerpoint/2010/main" val="2297069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18</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4.1 Grayscale Conversion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993869" y="1821245"/>
            <a:ext cx="10359931" cy="1015663"/>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Converts a color image into shades of gray, reducing the complexity of the image.</a:t>
            </a:r>
          </a:p>
          <a:p>
            <a:pPr marL="15875" indent="525463" algn="just">
              <a:buFont typeface="Wingdings" panose="05000000000000000000" pitchFamily="2" charset="2"/>
              <a:buChar char="v"/>
            </a:pPr>
            <a:r>
              <a:rPr lang="vi-VN" sz="2000" b="1" dirty="0">
                <a:latin typeface="Proxima Nova Rg" panose="02000506030000020004" pitchFamily="2" charset="0"/>
              </a:rPr>
              <a:t>Use Case:</a:t>
            </a:r>
            <a:r>
              <a:rPr lang="vi-VN" sz="2000" dirty="0">
                <a:latin typeface="Proxima Nova Rg" panose="02000506030000020004" pitchFamily="2" charset="0"/>
              </a:rPr>
              <a:t> Often used as a preliminary step in many image processing tasks to simplify the analysis, such as in object detection or text recognition.</a:t>
            </a:r>
          </a:p>
        </p:txBody>
      </p:sp>
      <p:pic>
        <p:nvPicPr>
          <p:cNvPr id="10242" name="Picture 2" descr="Color-to-grayscale conversion comparison of images from COLOR250... |  Download Scientific Diagram">
            <a:extLst>
              <a:ext uri="{FF2B5EF4-FFF2-40B4-BE49-F238E27FC236}">
                <a16:creationId xmlns:a16="http://schemas.microsoft.com/office/drawing/2014/main" id="{F5F40B81-AEA5-E032-8DB6-3881B2F6CC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190"/>
          <a:stretch/>
        </p:blipFill>
        <p:spPr bwMode="auto">
          <a:xfrm>
            <a:off x="2722562" y="2879176"/>
            <a:ext cx="5888037" cy="101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lor-to-grayscale conversion comparison of images from COLOR250... |  Download Scientific Diagram">
            <a:extLst>
              <a:ext uri="{FF2B5EF4-FFF2-40B4-BE49-F238E27FC236}">
                <a16:creationId xmlns:a16="http://schemas.microsoft.com/office/drawing/2014/main" id="{4F0E7747-A6EB-64BA-8564-230D0687A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259"/>
          <a:stretch/>
        </p:blipFill>
        <p:spPr bwMode="auto">
          <a:xfrm>
            <a:off x="2722563" y="3894839"/>
            <a:ext cx="5888037"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613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19</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4.2 Histogram Equalization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993869" y="1821245"/>
            <a:ext cx="10359931" cy="132343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Removes </a:t>
            </a:r>
            <a:r>
              <a:rPr lang="vi-VN" sz="2000" b="1" dirty="0">
                <a:latin typeface="Proxima Nova Rg" panose="02000506030000020004" pitchFamily="2" charset="0"/>
              </a:rPr>
              <a:t>random variations </a:t>
            </a:r>
            <a:r>
              <a:rPr lang="vi-VN" sz="2000" dirty="0">
                <a:latin typeface="Proxima Nova Rg" panose="02000506030000020004" pitchFamily="2" charset="0"/>
              </a:rPr>
              <a:t>in the image, known as noise. Common techniques include </a:t>
            </a:r>
            <a:r>
              <a:rPr lang="vi-VN" sz="2000" b="1" dirty="0">
                <a:latin typeface="Proxima Nova Rg" panose="02000506030000020004" pitchFamily="2" charset="0"/>
              </a:rPr>
              <a:t>Gaussian blur, median filtering</a:t>
            </a:r>
            <a:r>
              <a:rPr lang="vi-VN" sz="2000" dirty="0">
                <a:latin typeface="Proxima Nova Rg" panose="02000506030000020004" pitchFamily="2" charset="0"/>
              </a:rPr>
              <a:t>, and </a:t>
            </a:r>
            <a:r>
              <a:rPr lang="vi-VN" sz="2000" b="1" dirty="0">
                <a:latin typeface="Proxima Nova Rg" panose="02000506030000020004" pitchFamily="2" charset="0"/>
              </a:rPr>
              <a:t>bilateral filtering</a:t>
            </a:r>
            <a:r>
              <a:rPr lang="vi-VN" sz="2000" dirty="0">
                <a:latin typeface="Proxima Nova Rg" panose="02000506030000020004" pitchFamily="2" charset="0"/>
              </a:rPr>
              <a:t>.</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Essential in enhancing image quality for medical imaging, satellite imagery, and photography.</a:t>
            </a:r>
          </a:p>
        </p:txBody>
      </p:sp>
      <p:pic>
        <p:nvPicPr>
          <p:cNvPr id="11266" name="Picture 2" descr="Total variation denoising - Wikipedia">
            <a:extLst>
              <a:ext uri="{FF2B5EF4-FFF2-40B4-BE49-F238E27FC236}">
                <a16:creationId xmlns:a16="http://schemas.microsoft.com/office/drawing/2014/main" id="{8573B800-CED9-289E-15C2-3810FF072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49" y="3775075"/>
            <a:ext cx="56007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91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vi-VN" b="1">
                <a:solidFill>
                  <a:srgbClr val="4472C4"/>
                </a:solidFill>
                <a:latin typeface="Proxima Nova Rg" panose="02000506030000020004" pitchFamily="2" charset="0"/>
              </a:rPr>
              <a:t>Outline</a:t>
            </a:r>
            <a:endParaRPr lang="en-VN" b="1">
              <a:solidFill>
                <a:srgbClr val="4472C4"/>
              </a:solidFill>
              <a:latin typeface="Proxima Nova Rg" panose="02000506030000020004" pitchFamily="2" charset="0"/>
            </a:endParaRPr>
          </a:p>
        </p:txBody>
      </p:sp>
      <p:grpSp>
        <p:nvGrpSpPr>
          <p:cNvPr id="19" name="Group 18">
            <a:extLst>
              <a:ext uri="{FF2B5EF4-FFF2-40B4-BE49-F238E27FC236}">
                <a16:creationId xmlns:a16="http://schemas.microsoft.com/office/drawing/2014/main" id="{F75FF515-8242-1BCE-A6BA-43EF857DD7FB}"/>
              </a:ext>
            </a:extLst>
          </p:cNvPr>
          <p:cNvGrpSpPr/>
          <p:nvPr/>
        </p:nvGrpSpPr>
        <p:grpSpPr>
          <a:xfrm>
            <a:off x="2067928" y="1351189"/>
            <a:ext cx="8556171" cy="783772"/>
            <a:chOff x="2067928" y="1351189"/>
            <a:chExt cx="8556171" cy="783772"/>
          </a:xfrm>
        </p:grpSpPr>
        <p:sp>
          <p:nvSpPr>
            <p:cNvPr id="9" name="Rectangle 8">
              <a:extLst>
                <a:ext uri="{FF2B5EF4-FFF2-40B4-BE49-F238E27FC236}">
                  <a16:creationId xmlns:a16="http://schemas.microsoft.com/office/drawing/2014/main" id="{E0C14DB0-FC13-395F-B2CE-C6F9865E58FB}"/>
                </a:ext>
              </a:extLst>
            </p:cNvPr>
            <p:cNvSpPr>
              <a:spLocks noChangeAspect="1"/>
            </p:cNvSpPr>
            <p:nvPr/>
          </p:nvSpPr>
          <p:spPr>
            <a:xfrm>
              <a:off x="2067928" y="1351190"/>
              <a:ext cx="783771" cy="78377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600" b="1">
                  <a:latin typeface="Proxima Nova Rg" panose="02000506030000020004" pitchFamily="2" charset="0"/>
                </a:rPr>
                <a:t>1</a:t>
              </a:r>
              <a:endParaRPr sz="2600" b="1">
                <a:latin typeface="Proxima Nova Rg" panose="02000506030000020004" pitchFamily="2" charset="0"/>
              </a:endParaRPr>
            </a:p>
          </p:txBody>
        </p:sp>
        <p:sp>
          <p:nvSpPr>
            <p:cNvPr id="13" name="Rectangle 12">
              <a:extLst>
                <a:ext uri="{FF2B5EF4-FFF2-40B4-BE49-F238E27FC236}">
                  <a16:creationId xmlns:a16="http://schemas.microsoft.com/office/drawing/2014/main" id="{A7280FFD-5D50-FEAB-F911-52FEC6E0D808}"/>
                </a:ext>
              </a:extLst>
            </p:cNvPr>
            <p:cNvSpPr>
              <a:spLocks/>
            </p:cNvSpPr>
            <p:nvPr/>
          </p:nvSpPr>
          <p:spPr>
            <a:xfrm>
              <a:off x="2851699" y="1351189"/>
              <a:ext cx="7772400" cy="78377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600" b="1">
                  <a:solidFill>
                    <a:sysClr val="windowText" lastClr="000000"/>
                  </a:solidFill>
                  <a:latin typeface="Proxima Nova Medium" panose="02000506030000020004" pitchFamily="2" charset="0"/>
                </a:rPr>
                <a:t>Introduction</a:t>
              </a:r>
              <a:endParaRPr sz="2600" b="1">
                <a:solidFill>
                  <a:sysClr val="windowText" lastClr="000000"/>
                </a:solidFill>
                <a:latin typeface="Proxima Nova Medium" panose="02000506030000020004" pitchFamily="2" charset="0"/>
              </a:endParaRPr>
            </a:p>
          </p:txBody>
        </p:sp>
      </p:grpSp>
      <p:grpSp>
        <p:nvGrpSpPr>
          <p:cNvPr id="20" name="Group 19">
            <a:extLst>
              <a:ext uri="{FF2B5EF4-FFF2-40B4-BE49-F238E27FC236}">
                <a16:creationId xmlns:a16="http://schemas.microsoft.com/office/drawing/2014/main" id="{84BB2377-D2D6-4DB5-DB58-D2581526642E}"/>
              </a:ext>
            </a:extLst>
          </p:cNvPr>
          <p:cNvGrpSpPr/>
          <p:nvPr/>
        </p:nvGrpSpPr>
        <p:grpSpPr>
          <a:xfrm>
            <a:off x="2067928" y="2367772"/>
            <a:ext cx="8556171" cy="783771"/>
            <a:chOff x="2067928" y="2367772"/>
            <a:chExt cx="8556171" cy="783771"/>
          </a:xfrm>
        </p:grpSpPr>
        <p:sp>
          <p:nvSpPr>
            <p:cNvPr id="10" name="Rectangle 9">
              <a:extLst>
                <a:ext uri="{FF2B5EF4-FFF2-40B4-BE49-F238E27FC236}">
                  <a16:creationId xmlns:a16="http://schemas.microsoft.com/office/drawing/2014/main" id="{A86E6F85-EC1F-9BF4-B2E5-F866FC780CFE}"/>
                </a:ext>
              </a:extLst>
            </p:cNvPr>
            <p:cNvSpPr>
              <a:spLocks noChangeAspect="1"/>
            </p:cNvSpPr>
            <p:nvPr/>
          </p:nvSpPr>
          <p:spPr>
            <a:xfrm>
              <a:off x="2067928" y="2367772"/>
              <a:ext cx="783771" cy="783771"/>
            </a:xfrm>
            <a:prstGeom prst="rect">
              <a:avLst/>
            </a:prstGeom>
            <a:solidFill>
              <a:srgbClr val="4285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600" b="1">
                  <a:latin typeface="Proxima Nova Rg" panose="02000506030000020004" pitchFamily="2" charset="0"/>
                </a:rPr>
                <a:t>2</a:t>
              </a:r>
              <a:endParaRPr sz="2600" b="1">
                <a:latin typeface="Proxima Nova Rg" panose="02000506030000020004" pitchFamily="2" charset="0"/>
              </a:endParaRPr>
            </a:p>
          </p:txBody>
        </p:sp>
        <p:sp>
          <p:nvSpPr>
            <p:cNvPr id="14" name="Rectangle 13">
              <a:extLst>
                <a:ext uri="{FF2B5EF4-FFF2-40B4-BE49-F238E27FC236}">
                  <a16:creationId xmlns:a16="http://schemas.microsoft.com/office/drawing/2014/main" id="{9851E5A7-4BE8-106B-8E30-A902F15D790E}"/>
                </a:ext>
              </a:extLst>
            </p:cNvPr>
            <p:cNvSpPr>
              <a:spLocks/>
            </p:cNvSpPr>
            <p:nvPr/>
          </p:nvSpPr>
          <p:spPr>
            <a:xfrm>
              <a:off x="2851699" y="2367772"/>
              <a:ext cx="7772400" cy="78377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vi-VN" sz="2600" b="1" dirty="0">
                  <a:solidFill>
                    <a:sysClr val="windowText" lastClr="000000"/>
                  </a:solidFill>
                  <a:latin typeface="Proxima Nova Medium"/>
                </a:rPr>
                <a:t>Fundamental and Related works</a:t>
              </a:r>
              <a:endParaRPr sz="2600" b="1" dirty="0">
                <a:solidFill>
                  <a:sysClr val="windowText" lastClr="000000"/>
                </a:solidFill>
                <a:latin typeface="Proxima Nova Medium"/>
              </a:endParaRPr>
            </a:p>
          </p:txBody>
        </p:sp>
      </p:grpSp>
      <p:grpSp>
        <p:nvGrpSpPr>
          <p:cNvPr id="21" name="Group 20">
            <a:extLst>
              <a:ext uri="{FF2B5EF4-FFF2-40B4-BE49-F238E27FC236}">
                <a16:creationId xmlns:a16="http://schemas.microsoft.com/office/drawing/2014/main" id="{8253A87E-E432-987D-10FE-EA34D3254942}"/>
              </a:ext>
            </a:extLst>
          </p:cNvPr>
          <p:cNvGrpSpPr/>
          <p:nvPr/>
        </p:nvGrpSpPr>
        <p:grpSpPr>
          <a:xfrm>
            <a:off x="2038901" y="3384354"/>
            <a:ext cx="8556170" cy="783771"/>
            <a:chOff x="2038901" y="3384354"/>
            <a:chExt cx="8556170" cy="783771"/>
          </a:xfrm>
        </p:grpSpPr>
        <p:sp>
          <p:nvSpPr>
            <p:cNvPr id="11" name="Rectangle 10">
              <a:extLst>
                <a:ext uri="{FF2B5EF4-FFF2-40B4-BE49-F238E27FC236}">
                  <a16:creationId xmlns:a16="http://schemas.microsoft.com/office/drawing/2014/main" id="{0B647CFE-B946-EAEE-BE37-49EAFF7B71DB}"/>
                </a:ext>
              </a:extLst>
            </p:cNvPr>
            <p:cNvSpPr>
              <a:spLocks noChangeAspect="1"/>
            </p:cNvSpPr>
            <p:nvPr/>
          </p:nvSpPr>
          <p:spPr>
            <a:xfrm>
              <a:off x="2038901" y="3384354"/>
              <a:ext cx="783771" cy="783771"/>
            </a:xfrm>
            <a:prstGeom prst="rect">
              <a:avLst/>
            </a:prstGeom>
            <a:solidFill>
              <a:srgbClr val="3B78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600" b="1">
                  <a:latin typeface="Proxima Nova Rg" panose="02000506030000020004" pitchFamily="2" charset="0"/>
                </a:rPr>
                <a:t>3</a:t>
              </a:r>
              <a:endParaRPr sz="2600" b="1">
                <a:latin typeface="Proxima Nova Rg" panose="02000506030000020004" pitchFamily="2" charset="0"/>
              </a:endParaRPr>
            </a:p>
          </p:txBody>
        </p:sp>
        <p:sp>
          <p:nvSpPr>
            <p:cNvPr id="15" name="Rectangle 14">
              <a:extLst>
                <a:ext uri="{FF2B5EF4-FFF2-40B4-BE49-F238E27FC236}">
                  <a16:creationId xmlns:a16="http://schemas.microsoft.com/office/drawing/2014/main" id="{A7172552-D920-2B80-64AE-ED5A2B99268E}"/>
                </a:ext>
              </a:extLst>
            </p:cNvPr>
            <p:cNvSpPr>
              <a:spLocks/>
            </p:cNvSpPr>
            <p:nvPr/>
          </p:nvSpPr>
          <p:spPr>
            <a:xfrm>
              <a:off x="2822671" y="3384354"/>
              <a:ext cx="7772400" cy="78377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600" b="1" dirty="0">
                  <a:solidFill>
                    <a:sysClr val="windowText" lastClr="000000"/>
                  </a:solidFill>
                  <a:latin typeface="Proxima Nova Medium" panose="02000506030000020004" pitchFamily="2" charset="0"/>
                </a:rPr>
                <a:t>Features Extraction Techniques</a:t>
              </a:r>
            </a:p>
          </p:txBody>
        </p:sp>
      </p:grpSp>
      <p:grpSp>
        <p:nvGrpSpPr>
          <p:cNvPr id="22" name="Group 21">
            <a:extLst>
              <a:ext uri="{FF2B5EF4-FFF2-40B4-BE49-F238E27FC236}">
                <a16:creationId xmlns:a16="http://schemas.microsoft.com/office/drawing/2014/main" id="{B56C3CA7-2BAA-2EA1-8EF6-4D24DE9691F2}"/>
              </a:ext>
            </a:extLst>
          </p:cNvPr>
          <p:cNvGrpSpPr/>
          <p:nvPr/>
        </p:nvGrpSpPr>
        <p:grpSpPr>
          <a:xfrm>
            <a:off x="2038900" y="4400935"/>
            <a:ext cx="8556171" cy="783772"/>
            <a:chOff x="2038900" y="4400935"/>
            <a:chExt cx="8556171" cy="783772"/>
          </a:xfrm>
        </p:grpSpPr>
        <p:sp>
          <p:nvSpPr>
            <p:cNvPr id="12" name="Rectangle 11">
              <a:extLst>
                <a:ext uri="{FF2B5EF4-FFF2-40B4-BE49-F238E27FC236}">
                  <a16:creationId xmlns:a16="http://schemas.microsoft.com/office/drawing/2014/main" id="{4D808587-38B4-8765-AC9B-6151B46273D8}"/>
                </a:ext>
              </a:extLst>
            </p:cNvPr>
            <p:cNvSpPr>
              <a:spLocks noChangeAspect="1"/>
            </p:cNvSpPr>
            <p:nvPr/>
          </p:nvSpPr>
          <p:spPr>
            <a:xfrm>
              <a:off x="2038900" y="4400936"/>
              <a:ext cx="783771" cy="783771"/>
            </a:xfrm>
            <a:prstGeom prst="rect">
              <a:avLst/>
            </a:prstGeom>
            <a:solidFill>
              <a:srgbClr val="0F55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600" b="1">
                  <a:latin typeface="Proxima Nova Rg" panose="02000506030000020004" pitchFamily="2" charset="0"/>
                </a:rPr>
                <a:t>4</a:t>
              </a:r>
              <a:endParaRPr sz="2600" b="1">
                <a:latin typeface="Proxima Nova Rg" panose="02000506030000020004" pitchFamily="2" charset="0"/>
              </a:endParaRPr>
            </a:p>
          </p:txBody>
        </p:sp>
        <p:sp>
          <p:nvSpPr>
            <p:cNvPr id="16" name="Rectangle 15">
              <a:extLst>
                <a:ext uri="{FF2B5EF4-FFF2-40B4-BE49-F238E27FC236}">
                  <a16:creationId xmlns:a16="http://schemas.microsoft.com/office/drawing/2014/main" id="{CDB04739-66A2-A7BE-F845-250697F62793}"/>
                </a:ext>
              </a:extLst>
            </p:cNvPr>
            <p:cNvSpPr>
              <a:spLocks/>
            </p:cNvSpPr>
            <p:nvPr/>
          </p:nvSpPr>
          <p:spPr>
            <a:xfrm>
              <a:off x="2822671" y="4400935"/>
              <a:ext cx="7772400" cy="78377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600" b="1" dirty="0">
                  <a:solidFill>
                    <a:sysClr val="windowText" lastClr="000000"/>
                  </a:solidFill>
                  <a:latin typeface="Proxima Nova Medium" panose="02000506030000020004" pitchFamily="2" charset="0"/>
                </a:rPr>
                <a:t>Pre-processing Techniques</a:t>
              </a:r>
            </a:p>
          </p:txBody>
        </p:sp>
      </p:grpSp>
      <p:grpSp>
        <p:nvGrpSpPr>
          <p:cNvPr id="23" name="Group 22">
            <a:extLst>
              <a:ext uri="{FF2B5EF4-FFF2-40B4-BE49-F238E27FC236}">
                <a16:creationId xmlns:a16="http://schemas.microsoft.com/office/drawing/2014/main" id="{8EA4D4DF-23BD-B2B4-7319-E3D3DF889B3B}"/>
              </a:ext>
            </a:extLst>
          </p:cNvPr>
          <p:cNvGrpSpPr/>
          <p:nvPr/>
        </p:nvGrpSpPr>
        <p:grpSpPr>
          <a:xfrm>
            <a:off x="2038900" y="5417516"/>
            <a:ext cx="8556171" cy="783772"/>
            <a:chOff x="2038900" y="5417516"/>
            <a:chExt cx="8556171" cy="783772"/>
          </a:xfrm>
        </p:grpSpPr>
        <p:sp>
          <p:nvSpPr>
            <p:cNvPr id="17" name="Rectangle 16">
              <a:extLst>
                <a:ext uri="{FF2B5EF4-FFF2-40B4-BE49-F238E27FC236}">
                  <a16:creationId xmlns:a16="http://schemas.microsoft.com/office/drawing/2014/main" id="{D4BBC4DB-B7E5-4132-791B-04086221659D}"/>
                </a:ext>
              </a:extLst>
            </p:cNvPr>
            <p:cNvSpPr>
              <a:spLocks noChangeAspect="1"/>
            </p:cNvSpPr>
            <p:nvPr/>
          </p:nvSpPr>
          <p:spPr>
            <a:xfrm>
              <a:off x="2038900" y="5417517"/>
              <a:ext cx="783771" cy="783771"/>
            </a:xfrm>
            <a:prstGeom prst="rect">
              <a:avLst/>
            </a:prstGeom>
            <a:solidFill>
              <a:srgbClr val="1C45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600" b="1">
                  <a:latin typeface="Proxima Nova Rg" panose="02000506030000020004" pitchFamily="2" charset="0"/>
                </a:rPr>
                <a:t>5</a:t>
              </a:r>
              <a:endParaRPr sz="2600" b="1">
                <a:latin typeface="Proxima Nova Rg" panose="02000506030000020004" pitchFamily="2" charset="0"/>
              </a:endParaRPr>
            </a:p>
          </p:txBody>
        </p:sp>
        <p:sp>
          <p:nvSpPr>
            <p:cNvPr id="18" name="Rectangle 17">
              <a:extLst>
                <a:ext uri="{FF2B5EF4-FFF2-40B4-BE49-F238E27FC236}">
                  <a16:creationId xmlns:a16="http://schemas.microsoft.com/office/drawing/2014/main" id="{F3D691F8-3E94-971E-9F7D-4D7F9683D68A}"/>
                </a:ext>
              </a:extLst>
            </p:cNvPr>
            <p:cNvSpPr>
              <a:spLocks/>
            </p:cNvSpPr>
            <p:nvPr/>
          </p:nvSpPr>
          <p:spPr>
            <a:xfrm>
              <a:off x="2822671" y="5417516"/>
              <a:ext cx="7772400" cy="78377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600" b="1">
                  <a:solidFill>
                    <a:sysClr val="windowText" lastClr="000000"/>
                  </a:solidFill>
                  <a:latin typeface="Proxima Nova Medium" panose="02000506030000020004" pitchFamily="2" charset="0"/>
                </a:rPr>
                <a:t>Conclusion and Future works</a:t>
              </a:r>
              <a:endParaRPr sz="2600" b="1">
                <a:solidFill>
                  <a:sysClr val="windowText" lastClr="000000"/>
                </a:solidFill>
                <a:latin typeface="Proxima Nova Medium" panose="02000506030000020004" pitchFamily="2" charset="0"/>
              </a:endParaRPr>
            </a:p>
          </p:txBody>
        </p:sp>
      </p:grpSp>
      <p:sp>
        <p:nvSpPr>
          <p:cNvPr id="2" name="Slide Number Placeholder 1">
            <a:extLst>
              <a:ext uri="{FF2B5EF4-FFF2-40B4-BE49-F238E27FC236}">
                <a16:creationId xmlns:a16="http://schemas.microsoft.com/office/drawing/2014/main" id="{2245866A-1E45-A89E-6B8F-BF8F66BEC506}"/>
              </a:ext>
            </a:extLst>
          </p:cNvPr>
          <p:cNvSpPr>
            <a:spLocks noGrp="1"/>
          </p:cNvSpPr>
          <p:nvPr>
            <p:ph type="sldNum" sz="quarter" idx="12"/>
          </p:nvPr>
        </p:nvSpPr>
        <p:spPr>
          <a:xfrm>
            <a:off x="8610600" y="6356350"/>
            <a:ext cx="2743200" cy="365125"/>
          </a:xfrm>
        </p:spPr>
        <p:txBody>
          <a:bodyPr/>
          <a:lstStyle/>
          <a:p>
            <a:fld id="{99C984FF-6776-6249-A894-07CCC56D2EA0}" type="slidenum">
              <a:rPr lang="en-GB" smtClean="0"/>
              <a:t>2</a:t>
            </a:fld>
            <a:endParaRPr lang="en-GB"/>
          </a:p>
        </p:txBody>
      </p:sp>
    </p:spTree>
    <p:extLst>
      <p:ext uri="{BB962C8B-B14F-4D97-AF65-F5344CB8AC3E}">
        <p14:creationId xmlns:p14="http://schemas.microsoft.com/office/powerpoint/2010/main" val="22226836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20</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4.3 Histogram Equalization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1514570" y="2536014"/>
            <a:ext cx="5029200" cy="255454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b="1" dirty="0">
                <a:latin typeface="Proxima Nova Rg" panose="02000506030000020004" pitchFamily="2" charset="0"/>
              </a:rPr>
              <a:t>Adjusts the contrast of an image </a:t>
            </a:r>
            <a:r>
              <a:rPr lang="vi-VN" sz="2000" dirty="0">
                <a:latin typeface="Proxima Nova Rg" panose="02000506030000020004" pitchFamily="2" charset="0"/>
              </a:rPr>
              <a:t>by modifying the intensity distribution. This is done by spreading out the most frequent intensity values.</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Useful in improving the visibility of features in dark regions of an image, like enhancing details in X-ray images</a:t>
            </a:r>
          </a:p>
        </p:txBody>
      </p:sp>
      <p:pic>
        <p:nvPicPr>
          <p:cNvPr id="12290" name="Picture 2" descr="Histogram Equalization">
            <a:extLst>
              <a:ext uri="{FF2B5EF4-FFF2-40B4-BE49-F238E27FC236}">
                <a16:creationId xmlns:a16="http://schemas.microsoft.com/office/drawing/2014/main" id="{30BEC229-B988-E89C-60F6-B06DE9F8B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764105"/>
            <a:ext cx="5029200" cy="402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1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21</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4.4 Normalization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422370" y="2549366"/>
            <a:ext cx="5029200" cy="255454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Scales pixel values to </a:t>
            </a:r>
            <a:r>
              <a:rPr lang="vi-VN" sz="2000" b="1" dirty="0">
                <a:latin typeface="Proxima Nova Rg" panose="02000506030000020004" pitchFamily="2" charset="0"/>
              </a:rPr>
              <a:t>a standard range</a:t>
            </a:r>
            <a:r>
              <a:rPr lang="vi-VN" sz="2000" dirty="0">
                <a:latin typeface="Proxima Nova Rg" panose="02000506030000020004" pitchFamily="2" charset="0"/>
              </a:rPr>
              <a:t>, often 0 to 1 or -1 to 1. This can be done </a:t>
            </a:r>
            <a:r>
              <a:rPr lang="vi-VN" sz="2000" b="1" dirty="0">
                <a:latin typeface="Proxima Nova Rg" panose="02000506030000020004" pitchFamily="2" charset="0"/>
              </a:rPr>
              <a:t>globally</a:t>
            </a:r>
            <a:r>
              <a:rPr lang="vi-VN" sz="2000" dirty="0">
                <a:latin typeface="Proxima Nova Rg" panose="02000506030000020004" pitchFamily="2" charset="0"/>
              </a:rPr>
              <a:t> or based on </a:t>
            </a:r>
            <a:r>
              <a:rPr lang="vi-VN" sz="2000" b="1" dirty="0">
                <a:latin typeface="Proxima Nova Rg" panose="02000506030000020004" pitchFamily="2" charset="0"/>
              </a:rPr>
              <a:t>local neighborhoods.</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Crucial in machine learning and deep learning applications to standardize input data for consistent model training.</a:t>
            </a:r>
          </a:p>
        </p:txBody>
      </p:sp>
      <p:pic>
        <p:nvPicPr>
          <p:cNvPr id="14338" name="Picture 2" descr="7: Examples of image normalization (image, histogram): (a) gray-scale... |  Download Scientific Diagram">
            <a:extLst>
              <a:ext uri="{FF2B5EF4-FFF2-40B4-BE49-F238E27FC236}">
                <a16:creationId xmlns:a16="http://schemas.microsoft.com/office/drawing/2014/main" id="{33B49694-55D0-6A5E-DCB3-66D45FF59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005" y="2146300"/>
            <a:ext cx="6042893" cy="378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743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22</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4.5 Resizing and Rescaling</a:t>
            </a:r>
          </a:p>
        </p:txBody>
      </p:sp>
      <p:sp>
        <p:nvSpPr>
          <p:cNvPr id="10" name="TextBox 3">
            <a:extLst>
              <a:ext uri="{FF2B5EF4-FFF2-40B4-BE49-F238E27FC236}">
                <a16:creationId xmlns:a16="http://schemas.microsoft.com/office/drawing/2014/main" id="{D437BFA4-78E0-732F-895C-532B63AA6F0A}"/>
              </a:ext>
            </a:extLst>
          </p:cNvPr>
          <p:cNvSpPr txBox="1"/>
          <p:nvPr/>
        </p:nvSpPr>
        <p:spPr>
          <a:xfrm>
            <a:off x="422370" y="2130639"/>
            <a:ext cx="5029200" cy="224676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Alters the </a:t>
            </a:r>
            <a:r>
              <a:rPr lang="vi-VN" sz="2000" b="1" dirty="0">
                <a:latin typeface="Proxima Nova Rg" panose="02000506030000020004" pitchFamily="2" charset="0"/>
              </a:rPr>
              <a:t>size of the image</a:t>
            </a:r>
            <a:r>
              <a:rPr lang="vi-VN" sz="2000" dirty="0">
                <a:latin typeface="Proxima Nova Rg" panose="02000506030000020004" pitchFamily="2" charset="0"/>
              </a:rPr>
              <a:t>, either by resizing </a:t>
            </a:r>
            <a:r>
              <a:rPr lang="vi-VN" sz="2000" b="1" i="1" dirty="0">
                <a:solidFill>
                  <a:srgbClr val="2584FF"/>
                </a:solidFill>
                <a:latin typeface="Proxima Nova Rg" panose="02000506030000020004" pitchFamily="2" charset="0"/>
              </a:rPr>
              <a:t>(changing the number of pixels) </a:t>
            </a:r>
            <a:r>
              <a:rPr lang="vi-VN" sz="2000" dirty="0">
                <a:latin typeface="Proxima Nova Rg" panose="02000506030000020004" pitchFamily="2" charset="0"/>
              </a:rPr>
              <a:t>or rescaling </a:t>
            </a:r>
            <a:r>
              <a:rPr lang="vi-VN" sz="2000" b="1" i="1" dirty="0">
                <a:solidFill>
                  <a:srgbClr val="2584FF"/>
                </a:solidFill>
                <a:latin typeface="Proxima Nova Rg" panose="02000506030000020004" pitchFamily="2" charset="0"/>
              </a:rPr>
              <a:t>(changing the scale but not the content).</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Important for preparing images for input into neural networks where input dimensions are fixed.</a:t>
            </a:r>
          </a:p>
        </p:txBody>
      </p:sp>
      <p:pic>
        <p:nvPicPr>
          <p:cNvPr id="15362" name="Picture 2" descr="Image resizing, cropping, bulk e-commerce photo resize | Upwork">
            <a:extLst>
              <a:ext uri="{FF2B5EF4-FFF2-40B4-BE49-F238E27FC236}">
                <a16:creationId xmlns:a16="http://schemas.microsoft.com/office/drawing/2014/main" id="{73D4EC7B-E4B7-42E7-B66B-A140A12B9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884" y="1843928"/>
            <a:ext cx="5147733" cy="3860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BIG &gt; Resize">
            <a:extLst>
              <a:ext uri="{FF2B5EF4-FFF2-40B4-BE49-F238E27FC236}">
                <a16:creationId xmlns:a16="http://schemas.microsoft.com/office/drawing/2014/main" id="{051AD852-4AB1-9A55-FD41-EA3B94051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85" y="4502838"/>
            <a:ext cx="5613400" cy="215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121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23</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4.6 Data Augmentation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422370" y="2130639"/>
            <a:ext cx="5029200" cy="224676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Involves </a:t>
            </a:r>
            <a:r>
              <a:rPr lang="vi-VN" sz="2000" b="1" dirty="0">
                <a:latin typeface="Proxima Nova Rg" panose="02000506030000020004" pitchFamily="2" charset="0"/>
              </a:rPr>
              <a:t>creating variations of the original images </a:t>
            </a:r>
            <a:r>
              <a:rPr lang="vi-VN" sz="2000" dirty="0">
                <a:latin typeface="Proxima Nova Rg" panose="02000506030000020004" pitchFamily="2" charset="0"/>
              </a:rPr>
              <a:t>through methods like rotation, flipping, zooming, or cropping.</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Widely used in training deep learning models to improve the generalization of the model by simulating various transformations.</a:t>
            </a:r>
          </a:p>
        </p:txBody>
      </p:sp>
      <p:pic>
        <p:nvPicPr>
          <p:cNvPr id="16386" name="Picture 2" descr="Top Data Augmentation Techniques: Ultimate Guide for 2024">
            <a:extLst>
              <a:ext uri="{FF2B5EF4-FFF2-40B4-BE49-F238E27FC236}">
                <a16:creationId xmlns:a16="http://schemas.microsoft.com/office/drawing/2014/main" id="{6F2924DF-2006-0287-931D-3C4484E2C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911" y="1930241"/>
            <a:ext cx="6412089"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62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24</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4.7 Edge Enhancement</a:t>
            </a:r>
          </a:p>
        </p:txBody>
      </p:sp>
      <p:sp>
        <p:nvSpPr>
          <p:cNvPr id="10" name="TextBox 3">
            <a:extLst>
              <a:ext uri="{FF2B5EF4-FFF2-40B4-BE49-F238E27FC236}">
                <a16:creationId xmlns:a16="http://schemas.microsoft.com/office/drawing/2014/main" id="{D437BFA4-78E0-732F-895C-532B63AA6F0A}"/>
              </a:ext>
            </a:extLst>
          </p:cNvPr>
          <p:cNvSpPr txBox="1"/>
          <p:nvPr/>
        </p:nvSpPr>
        <p:spPr>
          <a:xfrm>
            <a:off x="422370" y="2130639"/>
            <a:ext cx="5029200" cy="255454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Amplifies the edges in an image to make features </a:t>
            </a:r>
            <a:r>
              <a:rPr lang="vi-VN" sz="2000" b="1" dirty="0">
                <a:latin typeface="Proxima Nova Rg" panose="02000506030000020004" pitchFamily="2" charset="0"/>
              </a:rPr>
              <a:t>more distinct</a:t>
            </a:r>
            <a:r>
              <a:rPr lang="vi-VN" sz="2000" dirty="0">
                <a:latin typeface="Proxima Nova Rg" panose="02000506030000020004" pitchFamily="2" charset="0"/>
              </a:rPr>
              <a:t>. Techniques like </a:t>
            </a:r>
            <a:r>
              <a:rPr lang="vi-VN" sz="2000" b="1" dirty="0">
                <a:latin typeface="Proxima Nova Rg" panose="02000506030000020004" pitchFamily="2" charset="0"/>
              </a:rPr>
              <a:t>unsharp masking </a:t>
            </a:r>
            <a:r>
              <a:rPr lang="vi-VN" sz="2000" dirty="0">
                <a:latin typeface="Proxima Nova Rg" panose="02000506030000020004" pitchFamily="2" charset="0"/>
              </a:rPr>
              <a:t>or </a:t>
            </a:r>
            <a:r>
              <a:rPr lang="vi-VN" sz="2000" b="1" dirty="0">
                <a:latin typeface="Proxima Nova Rg" panose="02000506030000020004" pitchFamily="2" charset="0"/>
              </a:rPr>
              <a:t>high-pass filtering </a:t>
            </a:r>
            <a:r>
              <a:rPr lang="vi-VN" sz="2000" dirty="0">
                <a:latin typeface="Proxima Nova Rg" panose="02000506030000020004" pitchFamily="2" charset="0"/>
              </a:rPr>
              <a:t>are used.</a:t>
            </a:r>
          </a:p>
          <a:p>
            <a:pPr marL="15875" indent="525463" algn="just">
              <a:buFont typeface="Wingdings" panose="05000000000000000000" pitchFamily="2" charset="2"/>
              <a:buChar char="v"/>
            </a:pPr>
            <a:r>
              <a:rPr lang="vi-VN" sz="2000" b="1" i="1" dirty="0">
                <a:latin typeface="Proxima Nova Rg" panose="02000506030000020004" pitchFamily="2" charset="0"/>
              </a:rPr>
              <a:t>Use Case:</a:t>
            </a:r>
            <a:r>
              <a:rPr lang="vi-VN" sz="2000" dirty="0">
                <a:latin typeface="Proxima Nova Rg" panose="02000506030000020004" pitchFamily="2" charset="0"/>
              </a:rPr>
              <a:t> Beneficial in applications where edge definition is critical, such as feature detection in engineering and manufacturing.</a:t>
            </a:r>
          </a:p>
        </p:txBody>
      </p:sp>
      <p:pic>
        <p:nvPicPr>
          <p:cNvPr id="17410" name="Picture 2" descr="OpenCV with Python By Example">
            <a:extLst>
              <a:ext uri="{FF2B5EF4-FFF2-40B4-BE49-F238E27FC236}">
                <a16:creationId xmlns:a16="http://schemas.microsoft.com/office/drawing/2014/main" id="{0426169A-D0AE-7BF2-9124-893734538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276" y="1627867"/>
            <a:ext cx="6126524"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58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25</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4.8 Color Space Conversion</a:t>
            </a:r>
          </a:p>
        </p:txBody>
      </p:sp>
      <p:sp>
        <p:nvSpPr>
          <p:cNvPr id="10" name="TextBox 3">
            <a:extLst>
              <a:ext uri="{FF2B5EF4-FFF2-40B4-BE49-F238E27FC236}">
                <a16:creationId xmlns:a16="http://schemas.microsoft.com/office/drawing/2014/main" id="{D437BFA4-78E0-732F-895C-532B63AA6F0A}"/>
              </a:ext>
            </a:extLst>
          </p:cNvPr>
          <p:cNvSpPr txBox="1"/>
          <p:nvPr/>
        </p:nvSpPr>
        <p:spPr>
          <a:xfrm>
            <a:off x="993870" y="1851319"/>
            <a:ext cx="10359930" cy="132343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b="1" dirty="0">
                <a:latin typeface="Proxima Nova Rg" panose="02000506030000020004" pitchFamily="2" charset="0"/>
              </a:rPr>
              <a:t>Changes the color representation </a:t>
            </a:r>
            <a:r>
              <a:rPr lang="vi-VN" sz="2000" dirty="0">
                <a:latin typeface="Proxima Nova Rg" panose="02000506030000020004" pitchFamily="2" charset="0"/>
              </a:rPr>
              <a:t>of an image, for example, converting from RGB to HSV or YCbCr.</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Useful in color-based image processing tasks like color segmentation, object tracking, and skin tone detection.</a:t>
            </a:r>
          </a:p>
        </p:txBody>
      </p:sp>
      <p:pic>
        <p:nvPicPr>
          <p:cNvPr id="18434" name="Picture 2" descr="Color Space Conversion">
            <a:extLst>
              <a:ext uri="{FF2B5EF4-FFF2-40B4-BE49-F238E27FC236}">
                <a16:creationId xmlns:a16="http://schemas.microsoft.com/office/drawing/2014/main" id="{1433307E-82DD-D9CE-E5B2-B2318AE79F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0" t="5249" r="2000" b="20751"/>
          <a:stretch/>
        </p:blipFill>
        <p:spPr bwMode="auto">
          <a:xfrm>
            <a:off x="3398884" y="3127828"/>
            <a:ext cx="60960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065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26</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4.9 Morphological Operations</a:t>
            </a:r>
          </a:p>
        </p:txBody>
      </p:sp>
      <p:sp>
        <p:nvSpPr>
          <p:cNvPr id="10" name="TextBox 3">
            <a:extLst>
              <a:ext uri="{FF2B5EF4-FFF2-40B4-BE49-F238E27FC236}">
                <a16:creationId xmlns:a16="http://schemas.microsoft.com/office/drawing/2014/main" id="{D437BFA4-78E0-732F-895C-532B63AA6F0A}"/>
              </a:ext>
            </a:extLst>
          </p:cNvPr>
          <p:cNvSpPr txBox="1"/>
          <p:nvPr/>
        </p:nvSpPr>
        <p:spPr>
          <a:xfrm>
            <a:off x="993870" y="1851319"/>
            <a:ext cx="10359930" cy="132343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Applies operations like dilation, erosion, opening, and closing to </a:t>
            </a:r>
            <a:r>
              <a:rPr lang="vi-VN" sz="2000" b="1" dirty="0">
                <a:latin typeface="Proxima Nova Rg" panose="02000506030000020004" pitchFamily="2" charset="0"/>
              </a:rPr>
              <a:t>shape and structure within an image.</a:t>
            </a:r>
          </a:p>
          <a:p>
            <a:pPr marL="15875" indent="525463" algn="just">
              <a:buFont typeface="Wingdings" panose="05000000000000000000" pitchFamily="2" charset="2"/>
              <a:buChar char="v"/>
            </a:pPr>
            <a:r>
              <a:rPr lang="vi-VN" sz="2000" b="1" dirty="0">
                <a:latin typeface="Proxima Nova Rg" panose="02000506030000020004" pitchFamily="2" charset="0"/>
              </a:rPr>
              <a:t>Use Case:</a:t>
            </a:r>
            <a:r>
              <a:rPr lang="vi-VN" sz="2000" dirty="0">
                <a:latin typeface="Proxima Nova Rg" panose="02000506030000020004" pitchFamily="2" charset="0"/>
              </a:rPr>
              <a:t> Widely used in image segmentation, particularly useful in biomedical image analysis for separating or highlighting specific structures.</a:t>
            </a:r>
          </a:p>
        </p:txBody>
      </p:sp>
      <p:pic>
        <p:nvPicPr>
          <p:cNvPr id="19458" name="Picture 2" descr="Understanding Morphological Image Processing and Its Operations | by  Prateek Chhikara | Towards Data Science">
            <a:extLst>
              <a:ext uri="{FF2B5EF4-FFF2-40B4-BE49-F238E27FC236}">
                <a16:creationId xmlns:a16="http://schemas.microsoft.com/office/drawing/2014/main" id="{4EF4ED20-2E96-B54B-8553-9463C799F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599" y="3174758"/>
            <a:ext cx="7416800" cy="286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597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4. Pre-processing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27</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4.10 Thresholding</a:t>
            </a:r>
          </a:p>
        </p:txBody>
      </p:sp>
      <p:sp>
        <p:nvSpPr>
          <p:cNvPr id="10" name="TextBox 3">
            <a:extLst>
              <a:ext uri="{FF2B5EF4-FFF2-40B4-BE49-F238E27FC236}">
                <a16:creationId xmlns:a16="http://schemas.microsoft.com/office/drawing/2014/main" id="{D437BFA4-78E0-732F-895C-532B63AA6F0A}"/>
              </a:ext>
            </a:extLst>
          </p:cNvPr>
          <p:cNvSpPr txBox="1"/>
          <p:nvPr/>
        </p:nvSpPr>
        <p:spPr>
          <a:xfrm>
            <a:off x="993870" y="1851319"/>
            <a:ext cx="10359930" cy="1323439"/>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b="1" dirty="0">
                <a:latin typeface="Proxima Nova Rg" panose="02000506030000020004" pitchFamily="2" charset="0"/>
              </a:rPr>
              <a:t>Converts an image to a binary image</a:t>
            </a:r>
            <a:r>
              <a:rPr lang="vi-VN" sz="2000" dirty="0">
                <a:latin typeface="Proxima Nova Rg" panose="02000506030000020004" pitchFamily="2" charset="0"/>
              </a:rPr>
              <a:t>, where pixels are marked as either foreground or background based on a threshold value.</a:t>
            </a:r>
          </a:p>
          <a:p>
            <a:pPr marL="15875" indent="525463" algn="just">
              <a:buFont typeface="Wingdings" panose="05000000000000000000" pitchFamily="2" charset="2"/>
              <a:buChar char="v"/>
            </a:pPr>
            <a:r>
              <a:rPr lang="vi-VN" sz="2000" b="1" dirty="0">
                <a:latin typeface="Proxima Nova Rg" panose="02000506030000020004" pitchFamily="2" charset="0"/>
              </a:rPr>
              <a:t>Use Case:</a:t>
            </a:r>
            <a:r>
              <a:rPr lang="vi-VN" sz="2000" dirty="0">
                <a:latin typeface="Proxima Nova Rg" panose="02000506030000020004" pitchFamily="2" charset="0"/>
              </a:rPr>
              <a:t> Commonly used in document scanning and OCR (Optical Character Recognition) applications.</a:t>
            </a:r>
          </a:p>
        </p:txBody>
      </p:sp>
      <p:pic>
        <p:nvPicPr>
          <p:cNvPr id="20482" name="Picture 2" descr="Thresholding — skimage 0.23.2 documentation">
            <a:extLst>
              <a:ext uri="{FF2B5EF4-FFF2-40B4-BE49-F238E27FC236}">
                <a16:creationId xmlns:a16="http://schemas.microsoft.com/office/drawing/2014/main" id="{30260F49-0F25-5E3C-A03B-356FE3505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49" y="3197225"/>
            <a:ext cx="9537701" cy="298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640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python library&#10;&#10;Description automatically generated">
            <a:extLst>
              <a:ext uri="{FF2B5EF4-FFF2-40B4-BE49-F238E27FC236}">
                <a16:creationId xmlns:a16="http://schemas.microsoft.com/office/drawing/2014/main" id="{AAF32BBC-592D-6991-8838-08E448CA0D82}"/>
              </a:ext>
            </a:extLst>
          </p:cNvPr>
          <p:cNvPicPr>
            <a:picLocks noChangeAspect="1"/>
          </p:cNvPicPr>
          <p:nvPr/>
        </p:nvPicPr>
        <p:blipFill>
          <a:blip r:embed="rId3"/>
          <a:stretch>
            <a:fillRect/>
          </a:stretch>
        </p:blipFill>
        <p:spPr>
          <a:xfrm>
            <a:off x="1517196" y="159681"/>
            <a:ext cx="9157607" cy="6538637"/>
          </a:xfrm>
          <a:prstGeom prst="rect">
            <a:avLst/>
          </a:prstGeom>
        </p:spPr>
      </p:pic>
    </p:spTree>
    <p:extLst>
      <p:ext uri="{BB962C8B-B14F-4D97-AF65-F5344CB8AC3E}">
        <p14:creationId xmlns:p14="http://schemas.microsoft.com/office/powerpoint/2010/main" val="9480694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vi-VN" b="1">
                <a:solidFill>
                  <a:srgbClr val="4472C4"/>
                </a:solidFill>
                <a:latin typeface="Proxima Nova Rg" panose="02000506030000020004" pitchFamily="2" charset="0"/>
              </a:rPr>
              <a:t>5. Conclusion and Future works</a:t>
            </a:r>
            <a:endParaRPr lang="en-VN" b="1">
              <a:solidFill>
                <a:srgbClr val="4472C4"/>
              </a:solidFill>
              <a:latin typeface="Proxima Nova Rg" panose="02000506030000020004" pitchFamily="2" charset="0"/>
            </a:endParaRPr>
          </a:p>
        </p:txBody>
      </p:sp>
      <p:sp>
        <p:nvSpPr>
          <p:cNvPr id="2" name="Slide Number Placeholder 1">
            <a:extLst>
              <a:ext uri="{FF2B5EF4-FFF2-40B4-BE49-F238E27FC236}">
                <a16:creationId xmlns:a16="http://schemas.microsoft.com/office/drawing/2014/main" id="{BF5A6F52-C151-B952-3F71-78A75C8E5ABA}"/>
              </a:ext>
            </a:extLst>
          </p:cNvPr>
          <p:cNvSpPr>
            <a:spLocks noGrp="1"/>
          </p:cNvSpPr>
          <p:nvPr>
            <p:ph type="sldNum" sz="quarter" idx="12"/>
          </p:nvPr>
        </p:nvSpPr>
        <p:spPr>
          <a:xfrm>
            <a:off x="8610600" y="6356350"/>
            <a:ext cx="2743200" cy="365125"/>
          </a:xfrm>
        </p:spPr>
        <p:txBody>
          <a:bodyPr/>
          <a:lstStyle/>
          <a:p>
            <a:r>
              <a:rPr lang="vi-VN" sz="1800">
                <a:solidFill>
                  <a:schemeClr val="bg1"/>
                </a:solidFill>
                <a:latin typeface="Proxima Nova Rg" panose="02000506030000020004" pitchFamily="2" charset="77"/>
              </a:rPr>
              <a:t>20</a:t>
            </a:r>
            <a:endParaRPr lang="en-GB" sz="1800">
              <a:solidFill>
                <a:schemeClr val="bg1"/>
              </a:solidFill>
              <a:latin typeface="Proxima Nova Rg" panose="02000506030000020004" pitchFamily="2" charset="77"/>
            </a:endParaRPr>
          </a:p>
        </p:txBody>
      </p:sp>
      <p:sp>
        <p:nvSpPr>
          <p:cNvPr id="9" name="TextBox 3">
            <a:extLst>
              <a:ext uri="{FF2B5EF4-FFF2-40B4-BE49-F238E27FC236}">
                <a16:creationId xmlns:a16="http://schemas.microsoft.com/office/drawing/2014/main" id="{AEE18800-2ED4-7156-B0C9-ADA6878D030A}"/>
              </a:ext>
            </a:extLst>
          </p:cNvPr>
          <p:cNvSpPr txBox="1"/>
          <p:nvPr/>
        </p:nvSpPr>
        <p:spPr>
          <a:xfrm>
            <a:off x="993870" y="1982416"/>
            <a:ext cx="10808663" cy="66755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lnSpc>
                <a:spcPct val="150000"/>
              </a:lnSpc>
              <a:buFont typeface="Wingdings" panose="05000000000000000000" pitchFamily="2" charset="2"/>
              <a:buChar char="v"/>
            </a:pPr>
            <a:r>
              <a:rPr lang="vi-VN" sz="2800" i="1" dirty="0">
                <a:latin typeface="Proxima Nova Rg" panose="02000506030000020004" pitchFamily="2" charset="0"/>
              </a:rPr>
              <a:t>Make it your own</a:t>
            </a:r>
          </a:p>
        </p:txBody>
      </p:sp>
      <p:sp>
        <p:nvSpPr>
          <p:cNvPr id="10" name="Text Box 1">
            <a:extLst>
              <a:ext uri="{FF2B5EF4-FFF2-40B4-BE49-F238E27FC236}">
                <a16:creationId xmlns:a16="http://schemas.microsoft.com/office/drawing/2014/main" id="{7CE796DF-3D54-EC25-3F9A-245629B1BB99}"/>
              </a:ext>
            </a:extLst>
          </p:cNvPr>
          <p:cNvSpPr txBox="1">
            <a:spLocks noChangeArrowheads="1"/>
          </p:cNvSpPr>
          <p:nvPr/>
        </p:nvSpPr>
        <p:spPr bwMode="auto">
          <a:xfrm>
            <a:off x="993871" y="1370094"/>
            <a:ext cx="24595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0"/>
              </a:spcBef>
              <a:buClrTx/>
              <a:buFontTx/>
              <a:buNone/>
            </a:pPr>
            <a:r>
              <a:rPr lang="vi-VN" altLang="en-US" sz="3100" b="1">
                <a:solidFill>
                  <a:srgbClr val="004586"/>
                </a:solidFill>
                <a:latin typeface="Proxima Nova Rg" panose="02000506030000020004" pitchFamily="2" charset="77"/>
                <a:ea typeface="Open Sans" panose="020B0606030504020204" pitchFamily="34" charset="0"/>
                <a:cs typeface="Open Sans" panose="020B0606030504020204" pitchFamily="34" charset="0"/>
              </a:rPr>
              <a:t>Conclusion:</a:t>
            </a:r>
            <a:endParaRPr lang="en-US" altLang="en-US" sz="3100" b="1">
              <a:solidFill>
                <a:srgbClr val="004586"/>
              </a:solidFill>
              <a:latin typeface="Proxima Nova Rg" panose="02000506030000020004" pitchFamily="2" charset="77"/>
              <a:ea typeface="Open Sans" panose="020B0606030504020204" pitchFamily="34" charset="0"/>
              <a:cs typeface="Open Sans" panose="020B0606030504020204" pitchFamily="34" charset="0"/>
            </a:endParaRPr>
          </a:p>
        </p:txBody>
      </p:sp>
      <p:sp>
        <p:nvSpPr>
          <p:cNvPr id="3" name="Date Placeholder 5">
            <a:extLst>
              <a:ext uri="{FF2B5EF4-FFF2-40B4-BE49-F238E27FC236}">
                <a16:creationId xmlns:a16="http://schemas.microsoft.com/office/drawing/2014/main" id="{7B260135-0F41-065C-C3DF-C20A41C7FA6D}"/>
              </a:ext>
            </a:extLst>
          </p:cNvPr>
          <p:cNvSpPr>
            <a:spLocks noGrp="1"/>
          </p:cNvSpPr>
          <p:nvPr>
            <p:ph type="dt" sz="half" idx="10"/>
          </p:nvPr>
        </p:nvSpPr>
        <p:spPr>
          <a:xfrm>
            <a:off x="838200" y="6356350"/>
            <a:ext cx="6308558" cy="365125"/>
          </a:xfrm>
        </p:spPr>
        <p:txBody>
          <a:body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Tree>
    <p:extLst>
      <p:ext uri="{BB962C8B-B14F-4D97-AF65-F5344CB8AC3E}">
        <p14:creationId xmlns:p14="http://schemas.microsoft.com/office/powerpoint/2010/main" val="3603255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en-US" b="1" dirty="0">
                <a:solidFill>
                  <a:srgbClr val="4472C4"/>
                </a:solidFill>
                <a:latin typeface="Proxima Nova Rg" panose="02000506030000020004" pitchFamily="2" charset="0"/>
              </a:rPr>
              <a:t>1. Introduction: Motivation</a:t>
            </a:r>
            <a:endParaRPr lang="en-VN" b="1">
              <a:solidFill>
                <a:srgbClr val="4472C4"/>
              </a:solidFill>
              <a:latin typeface="Proxima Nova Rg" panose="02000506030000020004" pitchFamily="2" charset="0"/>
            </a:endParaRPr>
          </a:p>
        </p:txBody>
      </p:sp>
      <p:sp>
        <p:nvSpPr>
          <p:cNvPr id="6" name="Slide Number Placeholder 5">
            <a:extLst>
              <a:ext uri="{FF2B5EF4-FFF2-40B4-BE49-F238E27FC236}">
                <a16:creationId xmlns:a16="http://schemas.microsoft.com/office/drawing/2014/main" id="{8DF82BA0-8C51-7AAE-C3D3-B0CF24AA472E}"/>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3</a:t>
            </a:fld>
            <a:endParaRPr lang="en-GB" sz="1800">
              <a:solidFill>
                <a:schemeClr val="bg1"/>
              </a:solidFill>
              <a:latin typeface="Proxima Nova Rg" panose="02000506030000020004" pitchFamily="2" charset="77"/>
            </a:endParaRPr>
          </a:p>
        </p:txBody>
      </p:sp>
      <p:graphicFrame>
        <p:nvGraphicFramePr>
          <p:cNvPr id="20" name="Google Shape;75;p8">
            <a:extLst>
              <a:ext uri="{FF2B5EF4-FFF2-40B4-BE49-F238E27FC236}">
                <a16:creationId xmlns:a16="http://schemas.microsoft.com/office/drawing/2014/main" id="{836D7234-F85B-6ABF-BC89-C0B6ACB5A6D1}"/>
              </a:ext>
            </a:extLst>
          </p:cNvPr>
          <p:cNvGraphicFramePr/>
          <p:nvPr>
            <p:extLst>
              <p:ext uri="{D42A27DB-BD31-4B8C-83A1-F6EECF244321}">
                <p14:modId xmlns:p14="http://schemas.microsoft.com/office/powerpoint/2010/main" val="1665993084"/>
              </p:ext>
            </p:extLst>
          </p:nvPr>
        </p:nvGraphicFramePr>
        <p:xfrm>
          <a:off x="993871" y="1254962"/>
          <a:ext cx="10204258" cy="5022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9855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vi-VN" b="1">
                <a:solidFill>
                  <a:srgbClr val="4472C4"/>
                </a:solidFill>
                <a:latin typeface="Proxima Nova Rg" panose="02000506030000020004" pitchFamily="2" charset="0"/>
              </a:rPr>
              <a:t>5. Conclusion and Future works</a:t>
            </a:r>
            <a:endParaRPr lang="en-VN" b="1">
              <a:solidFill>
                <a:srgbClr val="4472C4"/>
              </a:solidFill>
              <a:latin typeface="Proxima Nova Rg" panose="02000506030000020004" pitchFamily="2" charset="0"/>
            </a:endParaRPr>
          </a:p>
        </p:txBody>
      </p:sp>
      <p:sp>
        <p:nvSpPr>
          <p:cNvPr id="2" name="Slide Number Placeholder 1">
            <a:extLst>
              <a:ext uri="{FF2B5EF4-FFF2-40B4-BE49-F238E27FC236}">
                <a16:creationId xmlns:a16="http://schemas.microsoft.com/office/drawing/2014/main" id="{BF5A6F52-C151-B952-3F71-78A75C8E5ABA}"/>
              </a:ext>
            </a:extLst>
          </p:cNvPr>
          <p:cNvSpPr>
            <a:spLocks noGrp="1"/>
          </p:cNvSpPr>
          <p:nvPr>
            <p:ph type="sldNum" sz="quarter" idx="12"/>
          </p:nvPr>
        </p:nvSpPr>
        <p:spPr>
          <a:xfrm>
            <a:off x="8610600" y="6356350"/>
            <a:ext cx="2743200" cy="365125"/>
          </a:xfrm>
        </p:spPr>
        <p:txBody>
          <a:bodyPr/>
          <a:lstStyle/>
          <a:p>
            <a:r>
              <a:rPr lang="vi-VN" sz="1800">
                <a:solidFill>
                  <a:schemeClr val="bg1"/>
                </a:solidFill>
                <a:latin typeface="Proxima Nova Rg" panose="02000506030000020004" pitchFamily="2" charset="77"/>
              </a:rPr>
              <a:t>21</a:t>
            </a:r>
            <a:endParaRPr lang="en-GB" sz="1800">
              <a:solidFill>
                <a:schemeClr val="bg1"/>
              </a:solidFill>
              <a:latin typeface="Proxima Nova Rg" panose="02000506030000020004" pitchFamily="2" charset="77"/>
            </a:endParaRPr>
          </a:p>
        </p:txBody>
      </p:sp>
      <p:sp>
        <p:nvSpPr>
          <p:cNvPr id="10" name="Text Box 1">
            <a:extLst>
              <a:ext uri="{FF2B5EF4-FFF2-40B4-BE49-F238E27FC236}">
                <a16:creationId xmlns:a16="http://schemas.microsoft.com/office/drawing/2014/main" id="{7CE796DF-3D54-EC25-3F9A-245629B1BB99}"/>
              </a:ext>
            </a:extLst>
          </p:cNvPr>
          <p:cNvSpPr txBox="1">
            <a:spLocks noChangeArrowheads="1"/>
          </p:cNvSpPr>
          <p:nvPr/>
        </p:nvSpPr>
        <p:spPr bwMode="auto">
          <a:xfrm>
            <a:off x="993871" y="1370094"/>
            <a:ext cx="24595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0"/>
              </a:spcBef>
              <a:buClrTx/>
              <a:buFontTx/>
              <a:buNone/>
            </a:pPr>
            <a:r>
              <a:rPr lang="vi-VN" altLang="en-US" sz="3100" b="1">
                <a:solidFill>
                  <a:srgbClr val="004586"/>
                </a:solidFill>
                <a:latin typeface="Proxima Nova Rg" panose="02000506030000020004" pitchFamily="2" charset="77"/>
                <a:ea typeface="Open Sans" panose="020B0606030504020204" pitchFamily="34" charset="0"/>
                <a:cs typeface="Open Sans" panose="020B0606030504020204" pitchFamily="34" charset="0"/>
              </a:rPr>
              <a:t>Future works:</a:t>
            </a:r>
            <a:endParaRPr lang="en-US" altLang="en-US" sz="3100" b="1">
              <a:solidFill>
                <a:srgbClr val="004586"/>
              </a:solidFill>
              <a:latin typeface="Proxima Nova Rg" panose="02000506030000020004" pitchFamily="2" charset="77"/>
              <a:ea typeface="Open Sans" panose="020B0606030504020204" pitchFamily="34" charset="0"/>
              <a:cs typeface="Open Sans" panose="020B0606030504020204" pitchFamily="34" charset="0"/>
            </a:endParaRPr>
          </a:p>
        </p:txBody>
      </p:sp>
      <p:sp>
        <p:nvSpPr>
          <p:cNvPr id="3" name="Date Placeholder 5">
            <a:extLst>
              <a:ext uri="{FF2B5EF4-FFF2-40B4-BE49-F238E27FC236}">
                <a16:creationId xmlns:a16="http://schemas.microsoft.com/office/drawing/2014/main" id="{8D9B77A5-9B13-4CA7-5F17-A653545508D6}"/>
              </a:ext>
            </a:extLst>
          </p:cNvPr>
          <p:cNvSpPr>
            <a:spLocks noGrp="1"/>
          </p:cNvSpPr>
          <p:nvPr>
            <p:ph type="dt" sz="half" idx="10"/>
          </p:nvPr>
        </p:nvSpPr>
        <p:spPr>
          <a:xfrm>
            <a:off x="838200" y="6356350"/>
            <a:ext cx="6308558" cy="365125"/>
          </a:xfrm>
        </p:spPr>
        <p:txBody>
          <a:bodyPr/>
          <a:lstStyle/>
          <a:p>
            <a:r>
              <a:rPr lang="en-GB" dirty="0" err="1">
                <a:latin typeface="Proxima Nova Rg" panose="02000506030000020004" pitchFamily="2" charset="0"/>
              </a:rPr>
              <a:t>Xie</a:t>
            </a:r>
            <a:r>
              <a:rPr lang="en-GB" dirty="0">
                <a:latin typeface="Proxima Nova Rg" panose="02000506030000020004" pitchFamily="2" charset="0"/>
              </a:rPr>
              <a:t>, ‘‘An Improved Forward Regression Variable Selection Algorithm for High-Dimensional Linear Regression Models,’’</a:t>
            </a:r>
            <a:endParaRPr lang="en-GB" dirty="0"/>
          </a:p>
        </p:txBody>
      </p:sp>
      <p:sp>
        <p:nvSpPr>
          <p:cNvPr id="6" name="TextBox 3">
            <a:extLst>
              <a:ext uri="{FF2B5EF4-FFF2-40B4-BE49-F238E27FC236}">
                <a16:creationId xmlns:a16="http://schemas.microsoft.com/office/drawing/2014/main" id="{AC3649A8-9AEB-FC41-8B38-3F3FAF1102D9}"/>
              </a:ext>
            </a:extLst>
          </p:cNvPr>
          <p:cNvSpPr txBox="1"/>
          <p:nvPr/>
        </p:nvSpPr>
        <p:spPr>
          <a:xfrm>
            <a:off x="993870" y="1982416"/>
            <a:ext cx="10808663" cy="66755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lnSpc>
                <a:spcPct val="150000"/>
              </a:lnSpc>
              <a:buFont typeface="Wingdings" panose="05000000000000000000" pitchFamily="2" charset="2"/>
              <a:buChar char="v"/>
            </a:pPr>
            <a:r>
              <a:rPr lang="vi-VN" sz="2800" i="1" dirty="0">
                <a:latin typeface="Proxima Nova Rg" panose="02000506030000020004" pitchFamily="2" charset="0"/>
              </a:rPr>
              <a:t>Make it your own</a:t>
            </a:r>
          </a:p>
        </p:txBody>
      </p:sp>
    </p:spTree>
    <p:extLst>
      <p:ext uri="{BB962C8B-B14F-4D97-AF65-F5344CB8AC3E}">
        <p14:creationId xmlns:p14="http://schemas.microsoft.com/office/powerpoint/2010/main" val="8832190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6" name="Title 2">
            <a:extLst>
              <a:ext uri="{FF2B5EF4-FFF2-40B4-BE49-F238E27FC236}">
                <a16:creationId xmlns:a16="http://schemas.microsoft.com/office/drawing/2014/main" id="{AF9F3011-E25E-34EF-5CAA-7DF4720DAE88}"/>
              </a:ext>
            </a:extLst>
          </p:cNvPr>
          <p:cNvSpPr>
            <a:spLocks noGrp="1"/>
          </p:cNvSpPr>
          <p:nvPr>
            <p:ph type="title"/>
          </p:nvPr>
        </p:nvSpPr>
        <p:spPr>
          <a:xfrm>
            <a:off x="1336950" y="3142650"/>
            <a:ext cx="9518100" cy="572700"/>
          </a:xfrm>
          <a:ln>
            <a:noFill/>
          </a:ln>
        </p:spPr>
        <p:txBody>
          <a:bodyPr>
            <a:noAutofit/>
          </a:bodyPr>
          <a:lstStyle/>
          <a:p>
            <a:pPr algn="ctr"/>
            <a:r>
              <a:rPr lang="vi-VN" sz="6000" b="1">
                <a:solidFill>
                  <a:srgbClr val="4472C4"/>
                </a:solidFill>
                <a:latin typeface="Proxima Nova Rg" panose="02000506030000020004" pitchFamily="2" charset="0"/>
              </a:rPr>
              <a:t>Thanks for your attentions!</a:t>
            </a:r>
          </a:p>
        </p:txBody>
      </p:sp>
    </p:spTree>
    <p:extLst>
      <p:ext uri="{BB962C8B-B14F-4D97-AF65-F5344CB8AC3E}">
        <p14:creationId xmlns:p14="http://schemas.microsoft.com/office/powerpoint/2010/main" val="14312529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vi-VN" b="1">
                <a:solidFill>
                  <a:srgbClr val="4472C4"/>
                </a:solidFill>
                <a:latin typeface="Proxima Nova Rg" panose="02000506030000020004" pitchFamily="2" charset="0"/>
              </a:rPr>
              <a:t>References</a:t>
            </a:r>
            <a:endParaRPr lang="en-VN" b="1">
              <a:solidFill>
                <a:srgbClr val="4472C4"/>
              </a:solidFill>
              <a:latin typeface="Proxima Nova Rg" panose="02000506030000020004" pitchFamily="2" charset="0"/>
            </a:endParaRPr>
          </a:p>
        </p:txBody>
      </p:sp>
      <p:sp>
        <p:nvSpPr>
          <p:cNvPr id="2" name="TextBox 3">
            <a:extLst>
              <a:ext uri="{FF2B5EF4-FFF2-40B4-BE49-F238E27FC236}">
                <a16:creationId xmlns:a16="http://schemas.microsoft.com/office/drawing/2014/main" id="{8571EEF9-F2F8-47FD-BCF9-EDFEED57DD41}"/>
              </a:ext>
            </a:extLst>
          </p:cNvPr>
          <p:cNvSpPr txBox="1"/>
          <p:nvPr/>
        </p:nvSpPr>
        <p:spPr>
          <a:xfrm>
            <a:off x="993870" y="1982416"/>
            <a:ext cx="10808663" cy="667555"/>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lnSpc>
                <a:spcPct val="150000"/>
              </a:lnSpc>
              <a:buFont typeface="Wingdings" panose="05000000000000000000" pitchFamily="2" charset="2"/>
              <a:buChar char="v"/>
            </a:pPr>
            <a:r>
              <a:rPr lang="vi-VN" sz="2800" i="1" dirty="0">
                <a:latin typeface="Proxima Nova Rg" panose="02000506030000020004" pitchFamily="2" charset="0"/>
              </a:rPr>
              <a:t>Make it your own</a:t>
            </a:r>
          </a:p>
        </p:txBody>
      </p:sp>
    </p:spTree>
    <p:extLst>
      <p:ext uri="{BB962C8B-B14F-4D97-AF65-F5344CB8AC3E}">
        <p14:creationId xmlns:p14="http://schemas.microsoft.com/office/powerpoint/2010/main" val="36752544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520600" cy="572700"/>
          </a:xfrm>
          <a:ln>
            <a:noFill/>
          </a:ln>
        </p:spPr>
        <p:txBody>
          <a:bodyPr>
            <a:normAutofit fontScale="90000"/>
          </a:bodyPr>
          <a:lstStyle/>
          <a:p>
            <a:r>
              <a:rPr lang="en-US" b="1">
                <a:solidFill>
                  <a:srgbClr val="4472C4"/>
                </a:solidFill>
                <a:latin typeface="Proxima Nova Rg" panose="02000506030000020004" pitchFamily="2" charset="0"/>
              </a:rPr>
              <a:t>1. Introduction: Objective</a:t>
            </a:r>
            <a:endParaRPr lang="en-VN" b="1">
              <a:solidFill>
                <a:srgbClr val="4472C4"/>
              </a:solidFill>
              <a:latin typeface="Proxima Nova Rg" panose="02000506030000020004" pitchFamily="2" charset="0"/>
            </a:endParaRPr>
          </a:p>
        </p:txBody>
      </p:sp>
      <p:pic>
        <p:nvPicPr>
          <p:cNvPr id="3" name="Picture 2" descr="A diagram of a process&#10;&#10;Description automatically generated">
            <a:extLst>
              <a:ext uri="{FF2B5EF4-FFF2-40B4-BE49-F238E27FC236}">
                <a16:creationId xmlns:a16="http://schemas.microsoft.com/office/drawing/2014/main" id="{1FE1233C-E3CF-39C8-2CA3-47363F866073}"/>
              </a:ext>
            </a:extLst>
          </p:cNvPr>
          <p:cNvPicPr>
            <a:picLocks noChangeAspect="1"/>
          </p:cNvPicPr>
          <p:nvPr/>
        </p:nvPicPr>
        <p:blipFill rotWithShape="1">
          <a:blip r:embed="rId3"/>
          <a:srcRect t="2342" b="3439"/>
          <a:stretch/>
        </p:blipFill>
        <p:spPr>
          <a:xfrm>
            <a:off x="13554060" y="1278619"/>
            <a:ext cx="7772400" cy="4503163"/>
          </a:xfrm>
          <a:prstGeom prst="rect">
            <a:avLst/>
          </a:prstGeom>
        </p:spPr>
      </p:pic>
      <p:sp>
        <p:nvSpPr>
          <p:cNvPr id="6" name="Slide Number Placeholder 5">
            <a:extLst>
              <a:ext uri="{FF2B5EF4-FFF2-40B4-BE49-F238E27FC236}">
                <a16:creationId xmlns:a16="http://schemas.microsoft.com/office/drawing/2014/main" id="{8DF82BA0-8C51-7AAE-C3D3-B0CF24AA472E}"/>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4</a:t>
            </a:fld>
            <a:endParaRPr lang="en-GB" sz="1800">
              <a:solidFill>
                <a:schemeClr val="bg1"/>
              </a:solidFill>
              <a:latin typeface="Proxima Nova Rg" panose="02000506030000020004" pitchFamily="2" charset="77"/>
            </a:endParaRPr>
          </a:p>
        </p:txBody>
      </p:sp>
      <p:graphicFrame>
        <p:nvGraphicFramePr>
          <p:cNvPr id="14" name="Google Shape;75;p8">
            <a:extLst>
              <a:ext uri="{FF2B5EF4-FFF2-40B4-BE49-F238E27FC236}">
                <a16:creationId xmlns:a16="http://schemas.microsoft.com/office/drawing/2014/main" id="{98AD7870-D9B2-943A-9821-F65D1BB45AC8}"/>
              </a:ext>
            </a:extLst>
          </p:cNvPr>
          <p:cNvGraphicFramePr/>
          <p:nvPr>
            <p:extLst>
              <p:ext uri="{D42A27DB-BD31-4B8C-83A1-F6EECF244321}">
                <p14:modId xmlns:p14="http://schemas.microsoft.com/office/powerpoint/2010/main" val="244228853"/>
              </p:ext>
            </p:extLst>
          </p:nvPr>
        </p:nvGraphicFramePr>
        <p:xfrm>
          <a:off x="993871" y="1340920"/>
          <a:ext cx="10204258" cy="50224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37392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937160" cy="572700"/>
          </a:xfrm>
          <a:ln>
            <a:noFill/>
          </a:ln>
        </p:spPr>
        <p:txBody>
          <a:bodyPr>
            <a:normAutofit fontScale="90000"/>
          </a:bodyPr>
          <a:lstStyle/>
          <a:p>
            <a:r>
              <a:rPr lang="vi-VN" b="1">
                <a:solidFill>
                  <a:srgbClr val="4472C4"/>
                </a:solidFill>
                <a:latin typeface="Proxima Nova Rg" panose="02000506030000020004" pitchFamily="2" charset="0"/>
              </a:rPr>
              <a:t>2. Fundamental of FR: Task Definition</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5</a:t>
            </a:fld>
            <a:endParaRPr lang="en-GB" sz="1800">
              <a:solidFill>
                <a:schemeClr val="bg1"/>
              </a:solidFill>
              <a:latin typeface="Proxima Nova Rg" panose="02000506030000020004" pitchFamily="2" charset="77"/>
            </a:endParaRPr>
          </a:p>
        </p:txBody>
      </p:sp>
      <p:sp>
        <p:nvSpPr>
          <p:cNvPr id="6" name="Google Shape;75;p8">
            <a:extLst>
              <a:ext uri="{FF2B5EF4-FFF2-40B4-BE49-F238E27FC236}">
                <a16:creationId xmlns:a16="http://schemas.microsoft.com/office/drawing/2014/main" id="{E6E56DE0-7F1B-1C50-D12C-F9CACC46D91F}"/>
              </a:ext>
            </a:extLst>
          </p:cNvPr>
          <p:cNvSpPr txBox="1">
            <a:spLocks/>
          </p:cNvSpPr>
          <p:nvPr/>
        </p:nvSpPr>
        <p:spPr>
          <a:xfrm>
            <a:off x="993871" y="1254962"/>
            <a:ext cx="10204258" cy="5022465"/>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just">
              <a:lnSpc>
                <a:spcPct val="100000"/>
              </a:lnSpc>
              <a:spcBef>
                <a:spcPts val="600"/>
              </a:spcBef>
              <a:spcAft>
                <a:spcPts val="600"/>
              </a:spcAft>
              <a:buSzPts val="1800"/>
              <a:buNone/>
            </a:pPr>
            <a:r>
              <a:rPr lang="en-GB" dirty="0">
                <a:latin typeface="Proxima Nova Rg" panose="02000506030000020004" pitchFamily="2" charset="77"/>
              </a:rPr>
              <a:t>The human brain has innate organizing tendencies that </a:t>
            </a:r>
            <a:r>
              <a:rPr lang="en-GB" b="1" dirty="0">
                <a:latin typeface="Proxima Nova Rg" panose="02000506030000020004" pitchFamily="2" charset="77"/>
              </a:rPr>
              <a:t>“structure individual elements, shapes or forms into a coherent, organized whole,” </a:t>
            </a:r>
            <a:r>
              <a:rPr lang="en-GB" dirty="0">
                <a:latin typeface="Proxima Nova Rg" panose="02000506030000020004" pitchFamily="2" charset="77"/>
              </a:rPr>
              <a:t>especially when processing visual information. - Gestalt</a:t>
            </a:r>
          </a:p>
        </p:txBody>
      </p:sp>
      <p:grpSp>
        <p:nvGrpSpPr>
          <p:cNvPr id="3" name="Group 2">
            <a:extLst>
              <a:ext uri="{FF2B5EF4-FFF2-40B4-BE49-F238E27FC236}">
                <a16:creationId xmlns:a16="http://schemas.microsoft.com/office/drawing/2014/main" id="{7114732B-54DD-F4AB-76FB-07CC9A328557}"/>
              </a:ext>
            </a:extLst>
          </p:cNvPr>
          <p:cNvGrpSpPr/>
          <p:nvPr/>
        </p:nvGrpSpPr>
        <p:grpSpPr>
          <a:xfrm>
            <a:off x="351432" y="3467215"/>
            <a:ext cx="11489136" cy="2608666"/>
            <a:chOff x="351432" y="3429001"/>
            <a:chExt cx="11489136" cy="2608666"/>
          </a:xfrm>
        </p:grpSpPr>
        <p:sp>
          <p:nvSpPr>
            <p:cNvPr id="7" name="Rounded Rectangle 6">
              <a:extLst>
                <a:ext uri="{FF2B5EF4-FFF2-40B4-BE49-F238E27FC236}">
                  <a16:creationId xmlns:a16="http://schemas.microsoft.com/office/drawing/2014/main" id="{561480D9-3ABC-2176-6902-4369BD00D8A6}"/>
                </a:ext>
              </a:extLst>
            </p:cNvPr>
            <p:cNvSpPr/>
            <p:nvPr/>
          </p:nvSpPr>
          <p:spPr>
            <a:xfrm>
              <a:off x="3243586" y="3429001"/>
              <a:ext cx="5559688" cy="2499360"/>
            </a:xfrm>
            <a:prstGeom prst="roundRect">
              <a:avLst/>
            </a:prstGeom>
            <a:solidFill>
              <a:schemeClr val="accent4">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a:extLst>
                <a:ext uri="{FF2B5EF4-FFF2-40B4-BE49-F238E27FC236}">
                  <a16:creationId xmlns:a16="http://schemas.microsoft.com/office/drawing/2014/main" id="{83160A70-C5D2-9593-DAF8-FC7A5B708892}"/>
                </a:ext>
              </a:extLst>
            </p:cNvPr>
            <p:cNvGrpSpPr/>
            <p:nvPr/>
          </p:nvGrpSpPr>
          <p:grpSpPr>
            <a:xfrm>
              <a:off x="351432" y="3766194"/>
              <a:ext cx="11489136" cy="2271473"/>
              <a:chOff x="442324" y="4005954"/>
              <a:chExt cx="11489136" cy="2271473"/>
            </a:xfrm>
          </p:grpSpPr>
          <p:cxnSp>
            <p:nvCxnSpPr>
              <p:cNvPr id="14" name="Straight Arrow Connector 13">
                <a:extLst>
                  <a:ext uri="{FF2B5EF4-FFF2-40B4-BE49-F238E27FC236}">
                    <a16:creationId xmlns:a16="http://schemas.microsoft.com/office/drawing/2014/main" id="{9C426A0B-C439-7A40-920C-C41B9D1FF312}"/>
                  </a:ext>
                </a:extLst>
              </p:cNvPr>
              <p:cNvCxnSpPr>
                <a:stCxn id="37" idx="3"/>
                <a:endCxn id="38" idx="1"/>
              </p:cNvCxnSpPr>
              <p:nvPr/>
            </p:nvCxnSpPr>
            <p:spPr>
              <a:xfrm>
                <a:off x="2822671" y="4920354"/>
                <a:ext cx="1023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287C75-55C2-4296-8B37-0C1EC13B2183}"/>
                  </a:ext>
                </a:extLst>
              </p:cNvPr>
              <p:cNvCxnSpPr>
                <a:cxnSpLocks/>
              </p:cNvCxnSpPr>
              <p:nvPr/>
            </p:nvCxnSpPr>
            <p:spPr>
              <a:xfrm>
                <a:off x="5820225" y="4920354"/>
                <a:ext cx="1023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3DF31F-2EBB-7740-D7DB-D92835EBCAEF}"/>
                  </a:ext>
                </a:extLst>
              </p:cNvPr>
              <p:cNvCxnSpPr>
                <a:cxnSpLocks/>
              </p:cNvCxnSpPr>
              <p:nvPr/>
            </p:nvCxnSpPr>
            <p:spPr>
              <a:xfrm>
                <a:off x="8382359" y="4920354"/>
                <a:ext cx="1023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790C239-433B-F8DC-234D-62374A4D390A}"/>
                  </a:ext>
                </a:extLst>
              </p:cNvPr>
              <p:cNvGrpSpPr/>
              <p:nvPr/>
            </p:nvGrpSpPr>
            <p:grpSpPr>
              <a:xfrm>
                <a:off x="442324" y="4005954"/>
                <a:ext cx="11489136" cy="2271473"/>
                <a:chOff x="442324" y="4005954"/>
                <a:chExt cx="11489136" cy="2271473"/>
              </a:xfrm>
            </p:grpSpPr>
            <p:grpSp>
              <p:nvGrpSpPr>
                <p:cNvPr id="22" name="Group 21">
                  <a:extLst>
                    <a:ext uri="{FF2B5EF4-FFF2-40B4-BE49-F238E27FC236}">
                      <a16:creationId xmlns:a16="http://schemas.microsoft.com/office/drawing/2014/main" id="{2E975E1F-0BB9-BD5B-6CAE-02E17370EF81}"/>
                    </a:ext>
                  </a:extLst>
                </p:cNvPr>
                <p:cNvGrpSpPr/>
                <p:nvPr/>
              </p:nvGrpSpPr>
              <p:grpSpPr>
                <a:xfrm>
                  <a:off x="993871" y="4005954"/>
                  <a:ext cx="10386042" cy="1828800"/>
                  <a:chOff x="993871" y="4005954"/>
                  <a:chExt cx="10386042" cy="1828800"/>
                </a:xfrm>
              </p:grpSpPr>
              <p:pic>
                <p:nvPicPr>
                  <p:cNvPr id="37" name="Picture 36">
                    <a:extLst>
                      <a:ext uri="{FF2B5EF4-FFF2-40B4-BE49-F238E27FC236}">
                        <a16:creationId xmlns:a16="http://schemas.microsoft.com/office/drawing/2014/main" id="{C2264F9B-ED5D-948D-23EE-EC0420813A43}"/>
                      </a:ext>
                    </a:extLst>
                  </p:cNvPr>
                  <p:cNvPicPr>
                    <a:picLocks noChangeAspect="1"/>
                  </p:cNvPicPr>
                  <p:nvPr/>
                </p:nvPicPr>
                <p:blipFill>
                  <a:blip r:embed="rId3"/>
                  <a:stretch>
                    <a:fillRect/>
                  </a:stretch>
                </p:blipFill>
                <p:spPr>
                  <a:xfrm>
                    <a:off x="993871" y="4005954"/>
                    <a:ext cx="1828800" cy="1828800"/>
                  </a:xfrm>
                  <a:prstGeom prst="rect">
                    <a:avLst/>
                  </a:prstGeom>
                </p:spPr>
              </p:pic>
              <p:pic>
                <p:nvPicPr>
                  <p:cNvPr id="38" name="Picture 37">
                    <a:extLst>
                      <a:ext uri="{FF2B5EF4-FFF2-40B4-BE49-F238E27FC236}">
                        <a16:creationId xmlns:a16="http://schemas.microsoft.com/office/drawing/2014/main" id="{426A48B7-048E-836B-3E90-B98D9500D537}"/>
                      </a:ext>
                    </a:extLst>
                  </p:cNvPr>
                  <p:cNvPicPr>
                    <a:picLocks noChangeAspect="1"/>
                  </p:cNvPicPr>
                  <p:nvPr/>
                </p:nvPicPr>
                <p:blipFill>
                  <a:blip r:embed="rId4"/>
                  <a:stretch>
                    <a:fillRect/>
                  </a:stretch>
                </p:blipFill>
                <p:spPr>
                  <a:xfrm>
                    <a:off x="3846285" y="4005954"/>
                    <a:ext cx="1828800" cy="1828800"/>
                  </a:xfrm>
                  <a:prstGeom prst="rect">
                    <a:avLst/>
                  </a:prstGeom>
                </p:spPr>
              </p:pic>
              <p:pic>
                <p:nvPicPr>
                  <p:cNvPr id="39" name="Picture 38">
                    <a:extLst>
                      <a:ext uri="{FF2B5EF4-FFF2-40B4-BE49-F238E27FC236}">
                        <a16:creationId xmlns:a16="http://schemas.microsoft.com/office/drawing/2014/main" id="{84B1A7F2-0F8E-9DFD-3B2C-574DE1E4A4B7}"/>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6698699" y="4005954"/>
                    <a:ext cx="1828800" cy="18288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30733417-2E20-9E8D-FEAA-BB70B680C74A}"/>
                      </a:ext>
                    </a:extLst>
                  </p:cNvPr>
                  <p:cNvPicPr>
                    <a:picLocks noChangeAspect="1"/>
                  </p:cNvPicPr>
                  <p:nvPr/>
                </p:nvPicPr>
                <p:blipFill>
                  <a:blip r:embed="rId7"/>
                  <a:stretch>
                    <a:fillRect/>
                  </a:stretch>
                </p:blipFill>
                <p:spPr>
                  <a:xfrm>
                    <a:off x="9551113" y="4005954"/>
                    <a:ext cx="1828800" cy="1828800"/>
                  </a:xfrm>
                  <a:prstGeom prst="rect">
                    <a:avLst/>
                  </a:prstGeom>
                </p:spPr>
              </p:pic>
            </p:grpSp>
            <p:sp>
              <p:nvSpPr>
                <p:cNvPr id="23" name="Google Shape;75;p8">
                  <a:extLst>
                    <a:ext uri="{FF2B5EF4-FFF2-40B4-BE49-F238E27FC236}">
                      <a16:creationId xmlns:a16="http://schemas.microsoft.com/office/drawing/2014/main" id="{E2FE7026-D0B0-C0BC-F24B-66527C313DA2}"/>
                    </a:ext>
                  </a:extLst>
                </p:cNvPr>
                <p:cNvSpPr txBox="1">
                  <a:spLocks/>
                </p:cNvSpPr>
                <p:nvPr/>
              </p:nvSpPr>
              <p:spPr>
                <a:xfrm>
                  <a:off x="442324" y="5704727"/>
                  <a:ext cx="2892154" cy="572700"/>
                </a:xfrm>
                <a:prstGeom prst="rect">
                  <a:avLst/>
                </a:prstGeom>
              </p:spPr>
              <p:txBody>
                <a:bodyPr spcFirstLastPara="1" vert="horz" wrap="square" lIns="91425" tIns="91425" rIns="91425" bIns="91425"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ctr">
                    <a:lnSpc>
                      <a:spcPct val="100000"/>
                    </a:lnSpc>
                    <a:spcBef>
                      <a:spcPts val="0"/>
                    </a:spcBef>
                    <a:buSzPts val="1800"/>
                    <a:buNone/>
                  </a:pPr>
                  <a:r>
                    <a:rPr lang="en-GB" sz="1400" b="1" dirty="0">
                      <a:latin typeface="Proxima Nova Rg" panose="02000506030000020004" pitchFamily="2" charset="77"/>
                    </a:rPr>
                    <a:t>Image data</a:t>
                  </a:r>
                </a:p>
              </p:txBody>
            </p:sp>
            <p:sp>
              <p:nvSpPr>
                <p:cNvPr id="24" name="Google Shape;75;p8">
                  <a:extLst>
                    <a:ext uri="{FF2B5EF4-FFF2-40B4-BE49-F238E27FC236}">
                      <a16:creationId xmlns:a16="http://schemas.microsoft.com/office/drawing/2014/main" id="{A859DC31-E211-0FEC-5A2B-0974FD5E580C}"/>
                    </a:ext>
                  </a:extLst>
                </p:cNvPr>
                <p:cNvSpPr txBox="1">
                  <a:spLocks/>
                </p:cNvSpPr>
                <p:nvPr/>
              </p:nvSpPr>
              <p:spPr>
                <a:xfrm>
                  <a:off x="3314608" y="5704727"/>
                  <a:ext cx="2892154" cy="572700"/>
                </a:xfrm>
                <a:prstGeom prst="rect">
                  <a:avLst/>
                </a:prstGeom>
              </p:spPr>
              <p:txBody>
                <a:bodyPr spcFirstLastPara="1" vert="horz" wrap="square" lIns="91425" tIns="91425" rIns="91425" bIns="91425"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ctr">
                    <a:lnSpc>
                      <a:spcPct val="100000"/>
                    </a:lnSpc>
                    <a:spcBef>
                      <a:spcPts val="0"/>
                    </a:spcBef>
                    <a:buSzPts val="1800"/>
                    <a:buNone/>
                  </a:pPr>
                  <a:r>
                    <a:rPr lang="en-GB" sz="1400" b="1" dirty="0">
                      <a:latin typeface="Proxima Nova Rg" panose="02000506030000020004" pitchFamily="2" charset="77"/>
                    </a:rPr>
                    <a:t>Features Extraction</a:t>
                  </a:r>
                </a:p>
              </p:txBody>
            </p:sp>
            <p:sp>
              <p:nvSpPr>
                <p:cNvPr id="27" name="Google Shape;75;p8">
                  <a:extLst>
                    <a:ext uri="{FF2B5EF4-FFF2-40B4-BE49-F238E27FC236}">
                      <a16:creationId xmlns:a16="http://schemas.microsoft.com/office/drawing/2014/main" id="{89C31D55-70CB-B0E1-242A-DC6A043EE31D}"/>
                    </a:ext>
                  </a:extLst>
                </p:cNvPr>
                <p:cNvSpPr txBox="1">
                  <a:spLocks/>
                </p:cNvSpPr>
                <p:nvPr/>
              </p:nvSpPr>
              <p:spPr>
                <a:xfrm>
                  <a:off x="6167022" y="5704727"/>
                  <a:ext cx="2892154" cy="572700"/>
                </a:xfrm>
                <a:prstGeom prst="rect">
                  <a:avLst/>
                </a:prstGeom>
              </p:spPr>
              <p:txBody>
                <a:bodyPr spcFirstLastPara="1" vert="horz" wrap="square" lIns="91425" tIns="91425" rIns="91425" bIns="91425"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ctr">
                    <a:lnSpc>
                      <a:spcPct val="100000"/>
                    </a:lnSpc>
                    <a:spcBef>
                      <a:spcPts val="0"/>
                    </a:spcBef>
                    <a:buSzPts val="1800"/>
                    <a:buNone/>
                  </a:pPr>
                  <a:r>
                    <a:rPr lang="en-GB" sz="1400" b="1" dirty="0">
                      <a:latin typeface="Proxima Nova Rg" panose="02000506030000020004" pitchFamily="2" charset="77"/>
                    </a:rPr>
                    <a:t>Modelling</a:t>
                  </a:r>
                </a:p>
              </p:txBody>
            </p:sp>
            <p:sp>
              <p:nvSpPr>
                <p:cNvPr id="28" name="Google Shape;75;p8">
                  <a:extLst>
                    <a:ext uri="{FF2B5EF4-FFF2-40B4-BE49-F238E27FC236}">
                      <a16:creationId xmlns:a16="http://schemas.microsoft.com/office/drawing/2014/main" id="{042A9E87-F87B-6C98-078C-D977B7806602}"/>
                    </a:ext>
                  </a:extLst>
                </p:cNvPr>
                <p:cNvSpPr txBox="1">
                  <a:spLocks/>
                </p:cNvSpPr>
                <p:nvPr/>
              </p:nvSpPr>
              <p:spPr>
                <a:xfrm>
                  <a:off x="9039306" y="5704727"/>
                  <a:ext cx="2892154" cy="572700"/>
                </a:xfrm>
                <a:prstGeom prst="rect">
                  <a:avLst/>
                </a:prstGeom>
              </p:spPr>
              <p:txBody>
                <a:bodyPr spcFirstLastPara="1" vert="horz" wrap="square" lIns="91425" tIns="91425" rIns="91425" bIns="91425"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gn="ctr">
                    <a:lnSpc>
                      <a:spcPct val="100000"/>
                    </a:lnSpc>
                    <a:spcBef>
                      <a:spcPts val="0"/>
                    </a:spcBef>
                    <a:buSzPts val="1800"/>
                    <a:buNone/>
                  </a:pPr>
                  <a:r>
                    <a:rPr lang="en-GB" sz="1400" b="1" dirty="0">
                      <a:latin typeface="Proxima Nova Rg" panose="02000506030000020004" pitchFamily="2" charset="77"/>
                    </a:rPr>
                    <a:t>Predictive Model</a:t>
                  </a:r>
                </a:p>
              </p:txBody>
            </p:sp>
          </p:grpSp>
        </p:grpSp>
      </p:grpSp>
    </p:spTree>
    <p:extLst>
      <p:ext uri="{BB962C8B-B14F-4D97-AF65-F5344CB8AC3E}">
        <p14:creationId xmlns:p14="http://schemas.microsoft.com/office/powerpoint/2010/main" val="3126758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937160" cy="572700"/>
          </a:xfrm>
          <a:ln>
            <a:noFill/>
          </a:ln>
        </p:spPr>
        <p:txBody>
          <a:bodyPr>
            <a:normAutofit fontScale="90000"/>
          </a:bodyPr>
          <a:lstStyle/>
          <a:p>
            <a:r>
              <a:rPr lang="vi-VN" b="1">
                <a:solidFill>
                  <a:srgbClr val="4472C4"/>
                </a:solidFill>
                <a:latin typeface="Proxima Nova Rg" panose="02000506030000020004" pitchFamily="2" charset="0"/>
              </a:rPr>
              <a:t>2. Fundamental of FR: Task Definition</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6</a:t>
            </a:fld>
            <a:endParaRPr lang="en-GB" sz="1800">
              <a:solidFill>
                <a:schemeClr val="bg1"/>
              </a:solidFill>
              <a:latin typeface="Proxima Nova Rg" panose="02000506030000020004" pitchFamily="2" charset="77"/>
            </a:endParaRPr>
          </a:p>
        </p:txBody>
      </p:sp>
      <p:pic>
        <p:nvPicPr>
          <p:cNvPr id="11" name="Picture 10">
            <a:extLst>
              <a:ext uri="{FF2B5EF4-FFF2-40B4-BE49-F238E27FC236}">
                <a16:creationId xmlns:a16="http://schemas.microsoft.com/office/drawing/2014/main" id="{27DDF233-8D41-814F-DCA5-DE3731495A22}"/>
              </a:ext>
            </a:extLst>
          </p:cNvPr>
          <p:cNvPicPr>
            <a:picLocks noChangeAspect="1"/>
          </p:cNvPicPr>
          <p:nvPr/>
        </p:nvPicPr>
        <p:blipFill>
          <a:blip r:embed="rId3"/>
          <a:stretch>
            <a:fillRect/>
          </a:stretch>
        </p:blipFill>
        <p:spPr>
          <a:xfrm>
            <a:off x="994261" y="1511875"/>
            <a:ext cx="10203478" cy="4333300"/>
          </a:xfrm>
          <a:prstGeom prst="rect">
            <a:avLst/>
          </a:prstGeom>
        </p:spPr>
      </p:pic>
    </p:spTree>
    <p:extLst>
      <p:ext uri="{BB962C8B-B14F-4D97-AF65-F5344CB8AC3E}">
        <p14:creationId xmlns:p14="http://schemas.microsoft.com/office/powerpoint/2010/main" val="32338660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1" y="705919"/>
            <a:ext cx="8937160" cy="572700"/>
          </a:xfrm>
          <a:ln>
            <a:noFill/>
          </a:ln>
        </p:spPr>
        <p:txBody>
          <a:bodyPr>
            <a:normAutofit fontScale="90000"/>
          </a:bodyPr>
          <a:lstStyle/>
          <a:p>
            <a:r>
              <a:rPr lang="vi-VN" b="1">
                <a:solidFill>
                  <a:srgbClr val="4472C4"/>
                </a:solidFill>
                <a:latin typeface="Proxima Nova Rg" panose="02000506030000020004" pitchFamily="2" charset="0"/>
              </a:rPr>
              <a:t>2. Fundamental of FR: Related works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7</a:t>
            </a:fld>
            <a:endParaRPr lang="en-GB" sz="1800">
              <a:solidFill>
                <a:schemeClr val="bg1"/>
              </a:solidFill>
              <a:latin typeface="Proxima Nova Rg" panose="02000506030000020004" pitchFamily="2" charset="77"/>
            </a:endParaRPr>
          </a:p>
        </p:txBody>
      </p:sp>
      <p:pic>
        <p:nvPicPr>
          <p:cNvPr id="9" name="Picture 8" descr="A person standing in front of a whiteboard&#10;&#10;Description automatically generated">
            <a:extLst>
              <a:ext uri="{FF2B5EF4-FFF2-40B4-BE49-F238E27FC236}">
                <a16:creationId xmlns:a16="http://schemas.microsoft.com/office/drawing/2014/main" id="{E4B5AB48-4F77-9C80-2718-E8062E8D110F}"/>
              </a:ext>
            </a:extLst>
          </p:cNvPr>
          <p:cNvPicPr>
            <a:picLocks noChangeAspect="1"/>
          </p:cNvPicPr>
          <p:nvPr/>
        </p:nvPicPr>
        <p:blipFill>
          <a:blip r:embed="rId3"/>
          <a:stretch>
            <a:fillRect/>
          </a:stretch>
        </p:blipFill>
        <p:spPr>
          <a:xfrm>
            <a:off x="0" y="1311282"/>
            <a:ext cx="12192000" cy="4840799"/>
          </a:xfrm>
          <a:prstGeom prst="rect">
            <a:avLst/>
          </a:prstGeom>
        </p:spPr>
      </p:pic>
    </p:spTree>
    <p:extLst>
      <p:ext uri="{BB962C8B-B14F-4D97-AF65-F5344CB8AC3E}">
        <p14:creationId xmlns:p14="http://schemas.microsoft.com/office/powerpoint/2010/main" val="41311332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8</a:t>
            </a:fld>
            <a:endParaRPr lang="en-GB" sz="1800">
              <a:solidFill>
                <a:schemeClr val="bg1"/>
              </a:solidFill>
              <a:latin typeface="Proxima Nova Rg" panose="02000506030000020004" pitchFamily="2" charset="77"/>
            </a:endParaRPr>
          </a:p>
        </p:txBody>
      </p:sp>
      <p:pic>
        <p:nvPicPr>
          <p:cNvPr id="21506" name="Picture 2" descr="Computer Vision Human Vision: Unveiling The Battle Of, 44% OFF">
            <a:extLst>
              <a:ext uri="{FF2B5EF4-FFF2-40B4-BE49-F238E27FC236}">
                <a16:creationId xmlns:a16="http://schemas.microsoft.com/office/drawing/2014/main" id="{6876429E-1ED0-371D-F9D2-D88278E6D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3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9C3E439-11B4-13FA-F2E4-40749C835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600" y="1850"/>
            <a:ext cx="4910400" cy="68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34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a 3">
            <a:extLst>
              <a:ext uri="{FF2B5EF4-FFF2-40B4-BE49-F238E27FC236}">
                <a16:creationId xmlns:a16="http://schemas.microsoft.com/office/drawing/2014/main" id="{DF67AC01-77C4-2C9A-307D-84444FC112C4}"/>
              </a:ext>
            </a:extLst>
          </p:cNvPr>
          <p:cNvSpPr/>
          <p:nvPr/>
        </p:nvSpPr>
        <p:spPr>
          <a:xfrm>
            <a:off x="-899884" y="-290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5" name="Data 4">
            <a:extLst>
              <a:ext uri="{FF2B5EF4-FFF2-40B4-BE49-F238E27FC236}">
                <a16:creationId xmlns:a16="http://schemas.microsoft.com/office/drawing/2014/main" id="{76830E2C-1C4F-2511-EDEB-CC1AAAF8388F}"/>
              </a:ext>
            </a:extLst>
          </p:cNvPr>
          <p:cNvSpPr/>
          <p:nvPr/>
        </p:nvSpPr>
        <p:spPr>
          <a:xfrm>
            <a:off x="8527143" y="6277428"/>
            <a:ext cx="4586514" cy="609600"/>
          </a:xfrm>
          <a:prstGeom prst="flowChartInputOutp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latin typeface="Proxima Nova Rg" panose="02000506030000020004" pitchFamily="2" charset="0"/>
            </a:endParaRPr>
          </a:p>
        </p:txBody>
      </p:sp>
      <p:sp>
        <p:nvSpPr>
          <p:cNvPr id="8" name="Title 2">
            <a:extLst>
              <a:ext uri="{FF2B5EF4-FFF2-40B4-BE49-F238E27FC236}">
                <a16:creationId xmlns:a16="http://schemas.microsoft.com/office/drawing/2014/main" id="{B7EE6A8F-65A7-3C66-9948-1643F3DAFC78}"/>
              </a:ext>
            </a:extLst>
          </p:cNvPr>
          <p:cNvSpPr>
            <a:spLocks noGrp="1"/>
          </p:cNvSpPr>
          <p:nvPr>
            <p:ph type="title"/>
          </p:nvPr>
        </p:nvSpPr>
        <p:spPr>
          <a:xfrm>
            <a:off x="993870" y="705919"/>
            <a:ext cx="10906029" cy="572700"/>
          </a:xfrm>
          <a:ln>
            <a:noFill/>
          </a:ln>
        </p:spPr>
        <p:txBody>
          <a:bodyPr>
            <a:normAutofit fontScale="90000"/>
          </a:bodyPr>
          <a:lstStyle/>
          <a:p>
            <a:r>
              <a:rPr lang="vi-VN" b="1" dirty="0">
                <a:solidFill>
                  <a:srgbClr val="4472C4"/>
                </a:solidFill>
                <a:latin typeface="Proxima Nova Rg" panose="02000506030000020004" pitchFamily="2" charset="0"/>
              </a:rPr>
              <a:t>3. Features Extraction Techniques</a:t>
            </a:r>
          </a:p>
        </p:txBody>
      </p:sp>
      <p:sp>
        <p:nvSpPr>
          <p:cNvPr id="2" name="Slide Number Placeholder 1">
            <a:extLst>
              <a:ext uri="{FF2B5EF4-FFF2-40B4-BE49-F238E27FC236}">
                <a16:creationId xmlns:a16="http://schemas.microsoft.com/office/drawing/2014/main" id="{AF3A407B-718B-688B-F096-1A941A203A47}"/>
              </a:ext>
            </a:extLst>
          </p:cNvPr>
          <p:cNvSpPr>
            <a:spLocks noGrp="1"/>
          </p:cNvSpPr>
          <p:nvPr>
            <p:ph type="sldNum" sz="quarter" idx="12"/>
          </p:nvPr>
        </p:nvSpPr>
        <p:spPr>
          <a:xfrm>
            <a:off x="8610600" y="6356350"/>
            <a:ext cx="2743200" cy="365125"/>
          </a:xfrm>
        </p:spPr>
        <p:txBody>
          <a:bodyPr/>
          <a:lstStyle/>
          <a:p>
            <a:fld id="{99C984FF-6776-6249-A894-07CCC56D2EA0}" type="slidenum">
              <a:rPr lang="en-GB" sz="1800" smtClean="0">
                <a:solidFill>
                  <a:schemeClr val="bg1"/>
                </a:solidFill>
                <a:latin typeface="Proxima Nova Rg" panose="02000506030000020004" pitchFamily="2" charset="77"/>
              </a:rPr>
              <a:t>9</a:t>
            </a:fld>
            <a:endParaRPr lang="en-GB" sz="1800">
              <a:solidFill>
                <a:schemeClr val="bg1"/>
              </a:solidFill>
              <a:latin typeface="Proxima Nova Rg" panose="02000506030000020004" pitchFamily="2" charset="77"/>
            </a:endParaRPr>
          </a:p>
        </p:txBody>
      </p:sp>
      <p:sp>
        <p:nvSpPr>
          <p:cNvPr id="3" name="Title 2">
            <a:extLst>
              <a:ext uri="{FF2B5EF4-FFF2-40B4-BE49-F238E27FC236}">
                <a16:creationId xmlns:a16="http://schemas.microsoft.com/office/drawing/2014/main" id="{74198AFB-3770-C8C6-CD80-3DEF1D0A771C}"/>
              </a:ext>
            </a:extLst>
          </p:cNvPr>
          <p:cNvSpPr txBox="1">
            <a:spLocks/>
          </p:cNvSpPr>
          <p:nvPr/>
        </p:nvSpPr>
        <p:spPr>
          <a:xfrm>
            <a:off x="642985" y="1278619"/>
            <a:ext cx="10906029" cy="57270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rgbClr val="4472C4"/>
                </a:solidFill>
                <a:latin typeface="Proxima Nova Rg" panose="02000506030000020004" pitchFamily="2" charset="0"/>
              </a:rPr>
              <a:t>	3.1 Edge Detection</a:t>
            </a:r>
          </a:p>
        </p:txBody>
      </p:sp>
      <p:sp>
        <p:nvSpPr>
          <p:cNvPr id="9" name="TextBox 3">
            <a:extLst>
              <a:ext uri="{FF2B5EF4-FFF2-40B4-BE49-F238E27FC236}">
                <a16:creationId xmlns:a16="http://schemas.microsoft.com/office/drawing/2014/main" id="{4A0F1404-452A-8DF0-5DAB-850DC26946BD}"/>
              </a:ext>
            </a:extLst>
          </p:cNvPr>
          <p:cNvSpPr txBox="1"/>
          <p:nvPr/>
        </p:nvSpPr>
        <p:spPr>
          <a:xfrm>
            <a:off x="993870" y="1982416"/>
            <a:ext cx="6218299" cy="4708981"/>
          </a:xfrm>
          <a:prstGeom prst="rect">
            <a:avLst/>
          </a:prstGeom>
          <a:noFill/>
        </p:spPr>
        <p:txBody>
          <a:bodyPr wrap="square">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indent="525463" algn="just">
              <a:buFont typeface="Wingdings" panose="05000000000000000000" pitchFamily="2" charset="2"/>
              <a:buChar char="v"/>
            </a:pPr>
            <a:r>
              <a:rPr lang="vi-VN" sz="2000" dirty="0">
                <a:latin typeface="Proxima Nova Rg" panose="02000506030000020004" pitchFamily="2" charset="0"/>
              </a:rPr>
              <a:t>Detects </a:t>
            </a:r>
            <a:r>
              <a:rPr lang="vi-VN" sz="2000" b="1" dirty="0">
                <a:latin typeface="Proxima Nova Rg" panose="02000506030000020004" pitchFamily="2" charset="0"/>
              </a:rPr>
              <a:t>sharp changes in intensity</a:t>
            </a:r>
            <a:r>
              <a:rPr lang="vi-VN" sz="2000" dirty="0">
                <a:latin typeface="Proxima Nova Rg" panose="02000506030000020004" pitchFamily="2" charset="0"/>
              </a:rPr>
              <a:t> to find edges in images. Common algorithms include the </a:t>
            </a:r>
            <a:r>
              <a:rPr lang="vi-VN" sz="2000" b="1" dirty="0">
                <a:latin typeface="Proxima Nova Rg" panose="02000506030000020004" pitchFamily="2" charset="0"/>
              </a:rPr>
              <a:t>Sobel, Canny, and Prewitt operators.</a:t>
            </a:r>
          </a:p>
          <a:p>
            <a:pPr marL="15875" indent="525463" algn="just">
              <a:buFont typeface="Wingdings" panose="05000000000000000000" pitchFamily="2" charset="2"/>
              <a:buChar char="v"/>
            </a:pPr>
            <a:r>
              <a:rPr lang="vi-VN" sz="2000" b="1" i="1" dirty="0">
                <a:latin typeface="Proxima Nova Rg" panose="02000506030000020004" pitchFamily="2" charset="0"/>
              </a:rPr>
              <a:t>Use Case: </a:t>
            </a:r>
            <a:r>
              <a:rPr lang="vi-VN" sz="2000" dirty="0">
                <a:latin typeface="Proxima Nova Rg" panose="02000506030000020004" pitchFamily="2" charset="0"/>
              </a:rPr>
              <a:t>Image segmentation, object detection, and boundary recognition.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Gradient-based Methods: </a:t>
            </a:r>
            <a:r>
              <a:rPr lang="vi-VN" sz="2000" dirty="0">
                <a:latin typeface="Proxima Nova Rg" panose="02000506030000020004" pitchFamily="2" charset="0"/>
              </a:rPr>
              <a:t>calculate the image intensity gradient to identify areas of rapid change. </a:t>
            </a: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Laplacian-based Methods: </a:t>
            </a:r>
            <a:r>
              <a:rPr lang="vi-VN" sz="2000" dirty="0">
                <a:latin typeface="Proxima Nova Rg" panose="02000506030000020004" pitchFamily="2" charset="0"/>
              </a:rPr>
              <a:t>measures </a:t>
            </a:r>
            <a:r>
              <a:rPr lang="vi-VN" sz="2000" b="1" dirty="0">
                <a:latin typeface="Proxima Nova Rg" panose="02000506030000020004" pitchFamily="2" charset="0"/>
              </a:rPr>
              <a:t>the second derivative</a:t>
            </a:r>
            <a:r>
              <a:rPr lang="vi-VN" sz="2000" dirty="0">
                <a:latin typeface="Proxima Nova Rg" panose="02000506030000020004" pitchFamily="2" charset="0"/>
              </a:rPr>
              <a:t> of the image intensity and detects areas of </a:t>
            </a:r>
            <a:r>
              <a:rPr lang="vi-VN" sz="2000" b="1" dirty="0">
                <a:latin typeface="Proxima Nova Rg" panose="02000506030000020004" pitchFamily="2" charset="0"/>
              </a:rPr>
              <a:t>zero crossing. </a:t>
            </a:r>
            <a:endParaRPr lang="vi-VN" sz="2000" dirty="0">
              <a:latin typeface="Proxima Nova Rg" panose="02000506030000020004" pitchFamily="2" charset="0"/>
            </a:endParaRPr>
          </a:p>
          <a:p>
            <a:pPr marL="15875" indent="525463" algn="just">
              <a:buFont typeface="Wingdings" panose="05000000000000000000" pitchFamily="2" charset="2"/>
              <a:buChar char="v"/>
            </a:pPr>
            <a:r>
              <a:rPr lang="vi-VN" sz="2000" b="1" dirty="0">
                <a:solidFill>
                  <a:srgbClr val="0070C0"/>
                </a:solidFill>
                <a:latin typeface="Proxima Nova Rg" panose="02000506030000020004" pitchFamily="2" charset="0"/>
              </a:rPr>
              <a:t>Canny Edge Detection: </a:t>
            </a:r>
            <a:r>
              <a:rPr lang="vi-VN" sz="2000" dirty="0">
                <a:latin typeface="Proxima Nova Rg" panose="02000506030000020004" pitchFamily="2" charset="0"/>
              </a:rPr>
              <a:t>a </a:t>
            </a:r>
            <a:r>
              <a:rPr lang="vi-VN" sz="2000" b="1" dirty="0">
                <a:latin typeface="Proxima Nova Rg" panose="02000506030000020004" pitchFamily="2" charset="0"/>
              </a:rPr>
              <a:t>multi-step algorithm </a:t>
            </a:r>
            <a:r>
              <a:rPr lang="vi-VN" sz="2000" dirty="0">
                <a:latin typeface="Proxima Nova Rg" panose="02000506030000020004" pitchFamily="2" charset="0"/>
              </a:rPr>
              <a:t>that provides accurate and reliable edge detection. It involves smoothing the image, calculating gradients, performing non-maximum suppression, and applying hysteresis thresholding to determine the final edges.</a:t>
            </a:r>
          </a:p>
        </p:txBody>
      </p:sp>
      <p:pic>
        <p:nvPicPr>
          <p:cNvPr id="1026" name="Picture 2" descr="PDF] An Improved Canny Edge Detection Algorithm for Detecting Brain Tumors  in MRI Images | Semantic Scholar">
            <a:extLst>
              <a:ext uri="{FF2B5EF4-FFF2-40B4-BE49-F238E27FC236}">
                <a16:creationId xmlns:a16="http://schemas.microsoft.com/office/drawing/2014/main" id="{92F540B2-E60C-5414-45C0-F264222DC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361" y="1720179"/>
            <a:ext cx="3681095" cy="439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36689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9Slide.vn</Template>
  <TotalTime>834</TotalTime>
  <Words>3253</Words>
  <Application>Microsoft Macintosh PowerPoint</Application>
  <PresentationFormat>Widescreen</PresentationFormat>
  <Paragraphs>259</Paragraphs>
  <Slides>32</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-apple-system</vt:lpstr>
      <vt:lpstr>Inter</vt:lpstr>
      <vt:lpstr>sofia-pro</vt:lpstr>
      <vt:lpstr>Aptos</vt:lpstr>
      <vt:lpstr>Arial</vt:lpstr>
      <vt:lpstr>Calibri</vt:lpstr>
      <vt:lpstr>Calibri Light</vt:lpstr>
      <vt:lpstr>Helvetica Neue</vt:lpstr>
      <vt:lpstr>Merriweather Sans</vt:lpstr>
      <vt:lpstr>Proxima Nova Medium</vt:lpstr>
      <vt:lpstr>Proxima Nova Rg</vt:lpstr>
      <vt:lpstr>Wingdings</vt:lpstr>
      <vt:lpstr>Office Theme</vt:lpstr>
      <vt:lpstr>PowerPoint Presentation</vt:lpstr>
      <vt:lpstr>Outline</vt:lpstr>
      <vt:lpstr>1. Introduction: Motivation</vt:lpstr>
      <vt:lpstr>1. Introduction: Objective</vt:lpstr>
      <vt:lpstr>2. Fundamental of FR: Task Definition</vt:lpstr>
      <vt:lpstr>2. Fundamental of FR: Task Definition</vt:lpstr>
      <vt:lpstr>2. Fundamental of FR: Related works</vt:lpstr>
      <vt:lpstr>PowerPoint Presentation</vt:lpstr>
      <vt:lpstr>3. Features Extraction Techniques</vt:lpstr>
      <vt:lpstr>3. Features Extraction Techniques</vt:lpstr>
      <vt:lpstr>3. Features Extraction Techniques</vt:lpstr>
      <vt:lpstr>3. Features Extraction Techniques</vt:lpstr>
      <vt:lpstr>3. Features Extraction Techniques</vt:lpstr>
      <vt:lpstr>3. Features Extraction Techniques</vt:lpstr>
      <vt:lpstr>3. Features Extraction Techniques</vt:lpstr>
      <vt:lpstr>3. Proposed method for Forward Regression</vt:lpstr>
      <vt:lpstr>PowerPoint Presentation</vt:lpstr>
      <vt:lpstr>4. Pre-processing Techniques</vt:lpstr>
      <vt:lpstr>4. Pre-processing Techniques</vt:lpstr>
      <vt:lpstr>4. Pre-processing Techniques</vt:lpstr>
      <vt:lpstr>4. Pre-processing Techniques</vt:lpstr>
      <vt:lpstr>4. Pre-processing Techniques</vt:lpstr>
      <vt:lpstr>4. Pre-processing Techniques</vt:lpstr>
      <vt:lpstr>4. Pre-processing Techniques</vt:lpstr>
      <vt:lpstr>4. Pre-processing Techniques</vt:lpstr>
      <vt:lpstr>4. Pre-processing Techniques</vt:lpstr>
      <vt:lpstr>4. Pre-processing Techniques</vt:lpstr>
      <vt:lpstr>PowerPoint Presentation</vt:lpstr>
      <vt:lpstr>5. Conclusion and Future works</vt:lpstr>
      <vt:lpstr>5. Conclusion and Future works</vt:lpstr>
      <vt:lpstr>Thanks for your attentions!</vt:lpstr>
      <vt:lpstr>References</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Khánh Trần Quốc</cp:lastModifiedBy>
  <cp:revision>4</cp:revision>
  <dcterms:created xsi:type="dcterms:W3CDTF">2023-11-07T03:06:47Z</dcterms:created>
  <dcterms:modified xsi:type="dcterms:W3CDTF">2024-05-22T01:58:43Z</dcterms:modified>
  <cp:category>9Slide.vn</cp:category>
</cp:coreProperties>
</file>